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7"/>
  </p:notesMasterIdLst>
  <p:handoutMasterIdLst>
    <p:handoutMasterId r:id="rId28"/>
  </p:handoutMasterIdLst>
  <p:sldIdLst>
    <p:sldId id="257" r:id="rId5"/>
    <p:sldId id="389" r:id="rId6"/>
    <p:sldId id="384" r:id="rId7"/>
    <p:sldId id="317" r:id="rId8"/>
    <p:sldId id="277" r:id="rId9"/>
    <p:sldId id="278" r:id="rId10"/>
    <p:sldId id="279" r:id="rId11"/>
    <p:sldId id="268" r:id="rId12"/>
    <p:sldId id="272" r:id="rId13"/>
    <p:sldId id="392" r:id="rId14"/>
    <p:sldId id="270" r:id="rId15"/>
    <p:sldId id="394" r:id="rId16"/>
    <p:sldId id="281" r:id="rId17"/>
    <p:sldId id="393" r:id="rId18"/>
    <p:sldId id="395" r:id="rId19"/>
    <p:sldId id="396" r:id="rId20"/>
    <p:sldId id="397" r:id="rId21"/>
    <p:sldId id="398" r:id="rId22"/>
    <p:sldId id="399" r:id="rId23"/>
    <p:sldId id="400" r:id="rId24"/>
    <p:sldId id="321" r:id="rId25"/>
    <p:sldId id="391" r:id="rId2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3725" autoAdjust="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2E815-0D19-41DC-B01B-4D608769620A}" type="doc">
      <dgm:prSet loTypeId="urn:microsoft.com/office/officeart/2016/7/layout/RoundedRectangleTimeline" loCatId="other" qsTypeId="urn:microsoft.com/office/officeart/2005/8/quickstyle/simple1" qsCatId="simple" csTypeId="urn:microsoft.com/office/officeart/2005/8/colors/colorful5" csCatId="colorful" phldr="1"/>
      <dgm:spPr/>
      <dgm:t>
        <a:bodyPr rtlCol="0"/>
        <a:lstStyle/>
        <a:p>
          <a:pPr rtl="0"/>
          <a:endParaRPr lang="pt-BR"/>
        </a:p>
      </dgm:t>
    </dgm:pt>
    <dgm:pt modelId="{4259F840-24E7-476F-9F30-482E46395856}">
      <dgm:prSet phldrT="[Text]" custT="1"/>
      <dgm:spPr/>
      <dgm:t>
        <a:bodyPr rtlCol="0"/>
        <a:lstStyle/>
        <a:p>
          <a:pPr rtl="0"/>
          <a:r>
            <a:rPr lang="pt-BR" sz="1800" dirty="0">
              <a:latin typeface="+mn-lt"/>
            </a:rPr>
            <a:t>Perguntas</a:t>
          </a:r>
        </a:p>
      </dgm:t>
    </dgm:pt>
    <dgm:pt modelId="{FCE8068D-7E50-4749-A8D0-ADEDAC5637B3}" type="parTrans" cxnId="{42EE41D1-3C16-4937-BB38-B076896C09A0}">
      <dgm:prSet/>
      <dgm:spPr/>
      <dgm:t>
        <a:bodyPr rtlCol="0"/>
        <a:lstStyle/>
        <a:p>
          <a:pPr rtl="0"/>
          <a:endParaRPr lang="pt-BR" sz="1800">
            <a:latin typeface="+mn-lt"/>
          </a:endParaRPr>
        </a:p>
      </dgm:t>
    </dgm:pt>
    <dgm:pt modelId="{DCC444A4-F20A-48F5-A61E-47BFFF185A57}" type="sibTrans" cxnId="{42EE41D1-3C16-4937-BB38-B076896C09A0}">
      <dgm:prSet/>
      <dgm:spPr/>
      <dgm:t>
        <a:bodyPr rtlCol="0"/>
        <a:lstStyle/>
        <a:p>
          <a:pPr rtl="0"/>
          <a:endParaRPr lang="pt-BR" sz="1800">
            <a:latin typeface="+mn-lt"/>
          </a:endParaRPr>
        </a:p>
      </dgm:t>
    </dgm:pt>
    <dgm:pt modelId="{B54C8F6C-BE1E-4EAB-B7A0-48DE01FFAA36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pt-BR" sz="1600" dirty="0">
              <a:latin typeface="+mn-lt"/>
            </a:rPr>
            <a:t>Fazer</a:t>
          </a:r>
          <a:r>
            <a:rPr lang="pt-BR" sz="1600" baseline="0" dirty="0">
              <a:latin typeface="+mn-lt"/>
            </a:rPr>
            <a:t> uma pesquisa de campo e definir as perguntas ao cliente.</a:t>
          </a:r>
          <a:endParaRPr lang="pt-BR" sz="1600" dirty="0">
            <a:latin typeface="+mn-lt"/>
          </a:endParaRPr>
        </a:p>
      </dgm:t>
    </dgm:pt>
    <dgm:pt modelId="{8DE7CD45-B7C0-432E-B819-6A7D97E31315}" type="parTrans" cxnId="{770CA1CC-3DDD-451E-AE83-A71CA570260C}">
      <dgm:prSet/>
      <dgm:spPr/>
      <dgm:t>
        <a:bodyPr rtlCol="0"/>
        <a:lstStyle/>
        <a:p>
          <a:pPr rtl="0"/>
          <a:endParaRPr lang="pt-BR" sz="1800">
            <a:latin typeface="+mn-lt"/>
          </a:endParaRPr>
        </a:p>
      </dgm:t>
    </dgm:pt>
    <dgm:pt modelId="{C33B8BEF-A818-4A2F-A99A-E2B29895E184}" type="sibTrans" cxnId="{770CA1CC-3DDD-451E-AE83-A71CA570260C}">
      <dgm:prSet/>
      <dgm:spPr/>
      <dgm:t>
        <a:bodyPr rtlCol="0"/>
        <a:lstStyle/>
        <a:p>
          <a:pPr rtl="0"/>
          <a:endParaRPr lang="pt-BR" sz="1800">
            <a:latin typeface="+mn-lt"/>
          </a:endParaRPr>
        </a:p>
      </dgm:t>
    </dgm:pt>
    <dgm:pt modelId="{E4033A39-DCC4-4038-9562-AEDDBBB37A99}">
      <dgm:prSet phldrT="[Text]" custT="1"/>
      <dgm:spPr/>
      <dgm:t>
        <a:bodyPr rtlCol="0"/>
        <a:lstStyle/>
        <a:p>
          <a:pPr rtl="0"/>
          <a:r>
            <a:rPr lang="pt-BR" sz="1800" dirty="0">
              <a:latin typeface="+mn-lt"/>
            </a:rPr>
            <a:t>Definir funções </a:t>
          </a:r>
        </a:p>
      </dgm:t>
    </dgm:pt>
    <dgm:pt modelId="{048EEAE6-78BA-4B00-B7BB-9C22DBB1E8F4}" type="parTrans" cxnId="{32EF2862-2950-4DF8-BEA8-CD19460CCA31}">
      <dgm:prSet/>
      <dgm:spPr/>
      <dgm:t>
        <a:bodyPr rtlCol="0"/>
        <a:lstStyle/>
        <a:p>
          <a:pPr rtl="0"/>
          <a:endParaRPr lang="pt-BR" sz="1800">
            <a:latin typeface="+mn-lt"/>
          </a:endParaRPr>
        </a:p>
      </dgm:t>
    </dgm:pt>
    <dgm:pt modelId="{80AB0E5B-0C58-465D-A545-5B21133D2849}" type="sibTrans" cxnId="{32EF2862-2950-4DF8-BEA8-CD19460CCA31}">
      <dgm:prSet/>
      <dgm:spPr/>
      <dgm:t>
        <a:bodyPr rtlCol="0"/>
        <a:lstStyle/>
        <a:p>
          <a:pPr rtl="0"/>
          <a:endParaRPr lang="pt-BR" sz="1800">
            <a:latin typeface="+mn-lt"/>
          </a:endParaRPr>
        </a:p>
      </dgm:t>
    </dgm:pt>
    <dgm:pt modelId="{A4C0B4E4-70AD-4901-9E3F-7EA25DD6DAA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pt-BR" sz="1600" dirty="0">
              <a:latin typeface="+mn-lt"/>
            </a:rPr>
            <a:t>Definimos as funções de cada integrante do grupo.</a:t>
          </a:r>
        </a:p>
      </dgm:t>
    </dgm:pt>
    <dgm:pt modelId="{701D9033-BAD3-4299-933F-A47AFDC2ECD0}" type="parTrans" cxnId="{5E74CB62-E52E-4CEE-8AA1-9812BFC0D67E}">
      <dgm:prSet/>
      <dgm:spPr/>
      <dgm:t>
        <a:bodyPr rtlCol="0"/>
        <a:lstStyle/>
        <a:p>
          <a:pPr rtl="0"/>
          <a:endParaRPr lang="pt-BR" sz="1800">
            <a:latin typeface="+mn-lt"/>
          </a:endParaRPr>
        </a:p>
      </dgm:t>
    </dgm:pt>
    <dgm:pt modelId="{657DB10D-2517-48AA-B970-6D815DBD4123}" type="sibTrans" cxnId="{5E74CB62-E52E-4CEE-8AA1-9812BFC0D67E}">
      <dgm:prSet/>
      <dgm:spPr/>
      <dgm:t>
        <a:bodyPr rtlCol="0"/>
        <a:lstStyle/>
        <a:p>
          <a:pPr rtl="0"/>
          <a:endParaRPr lang="pt-BR" sz="1800">
            <a:latin typeface="+mn-lt"/>
          </a:endParaRPr>
        </a:p>
      </dgm:t>
    </dgm:pt>
    <dgm:pt modelId="{87BF7896-20EA-4E8F-B6F4-A34EC5C9CB50}">
      <dgm:prSet phldrT="[Text]" custT="1"/>
      <dgm:spPr/>
      <dgm:t>
        <a:bodyPr rtlCol="0"/>
        <a:lstStyle/>
        <a:p>
          <a:pPr rtl="0"/>
          <a:r>
            <a:rPr lang="pt-BR" sz="1800" dirty="0">
              <a:latin typeface="+mn-lt"/>
            </a:rPr>
            <a:t>Inicio do trabalho</a:t>
          </a:r>
        </a:p>
      </dgm:t>
    </dgm:pt>
    <dgm:pt modelId="{05E47BA5-F724-4AEE-9B5B-401F18E028E6}" type="parTrans" cxnId="{92330C11-C197-4512-BDA4-8D8A69AF7D1C}">
      <dgm:prSet/>
      <dgm:spPr/>
      <dgm:t>
        <a:bodyPr rtlCol="0"/>
        <a:lstStyle/>
        <a:p>
          <a:pPr rtl="0"/>
          <a:endParaRPr lang="pt-BR" sz="1800">
            <a:latin typeface="+mn-lt"/>
          </a:endParaRPr>
        </a:p>
      </dgm:t>
    </dgm:pt>
    <dgm:pt modelId="{D63CE73E-35DE-48C3-8753-7648BC953C0D}" type="sibTrans" cxnId="{92330C11-C197-4512-BDA4-8D8A69AF7D1C}">
      <dgm:prSet/>
      <dgm:spPr/>
      <dgm:t>
        <a:bodyPr rtlCol="0"/>
        <a:lstStyle/>
        <a:p>
          <a:pPr rtl="0"/>
          <a:endParaRPr lang="pt-BR" sz="1800">
            <a:latin typeface="+mn-lt"/>
          </a:endParaRPr>
        </a:p>
      </dgm:t>
    </dgm:pt>
    <dgm:pt modelId="{43CBB0A2-9D75-4264-8A30-3E8974B40658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pt-BR" sz="1600" dirty="0">
              <a:latin typeface="+mn-lt"/>
            </a:rPr>
            <a:t>Cada integrante com suas funções definidas começou os trabalhos.</a:t>
          </a:r>
        </a:p>
      </dgm:t>
    </dgm:pt>
    <dgm:pt modelId="{F806E590-5F8E-48A1-96AC-9E738290D2ED}" type="parTrans" cxnId="{4D2DF581-8128-4440-9E51-29109DC6ED52}">
      <dgm:prSet/>
      <dgm:spPr/>
      <dgm:t>
        <a:bodyPr rtlCol="0"/>
        <a:lstStyle/>
        <a:p>
          <a:pPr rtl="0"/>
          <a:endParaRPr lang="pt-BR" sz="1800">
            <a:latin typeface="+mn-lt"/>
          </a:endParaRPr>
        </a:p>
      </dgm:t>
    </dgm:pt>
    <dgm:pt modelId="{20F77EFB-335C-4BC3-AD95-8421EDF343E6}" type="sibTrans" cxnId="{4D2DF581-8128-4440-9E51-29109DC6ED52}">
      <dgm:prSet/>
      <dgm:spPr/>
      <dgm:t>
        <a:bodyPr rtlCol="0"/>
        <a:lstStyle/>
        <a:p>
          <a:pPr rtl="0"/>
          <a:endParaRPr lang="pt-BR" sz="1800">
            <a:latin typeface="+mn-lt"/>
          </a:endParaRPr>
        </a:p>
      </dgm:t>
    </dgm:pt>
    <dgm:pt modelId="{3DE6FF16-CA4D-4D34-ABEB-8BE6A40B5E52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pt-BR" sz="1800" dirty="0">
              <a:latin typeface="+mn-lt"/>
            </a:rPr>
            <a:t>Finalização</a:t>
          </a:r>
        </a:p>
      </dgm:t>
    </dgm:pt>
    <dgm:pt modelId="{DA9CCCCB-8206-4757-82C8-F885E9D238B5}" type="parTrans" cxnId="{636DE8C5-F706-4BA5-855F-85FD2239E2BE}">
      <dgm:prSet/>
      <dgm:spPr/>
      <dgm:t>
        <a:bodyPr rtlCol="0"/>
        <a:lstStyle/>
        <a:p>
          <a:pPr rtl="0"/>
          <a:endParaRPr lang="pt-BR" sz="1800"/>
        </a:p>
      </dgm:t>
    </dgm:pt>
    <dgm:pt modelId="{986162A7-6F89-4679-B40E-33A17DA21B73}" type="sibTrans" cxnId="{636DE8C5-F706-4BA5-855F-85FD2239E2BE}">
      <dgm:prSet/>
      <dgm:spPr/>
      <dgm:t>
        <a:bodyPr rtlCol="0"/>
        <a:lstStyle/>
        <a:p>
          <a:pPr rtl="0"/>
          <a:endParaRPr lang="pt-BR" sz="1800"/>
        </a:p>
      </dgm:t>
    </dgm:pt>
    <dgm:pt modelId="{AC76BE15-3E8A-498B-91BD-CF772C26B6F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pt-BR" sz="1800" dirty="0">
              <a:latin typeface="+mn-lt"/>
            </a:rPr>
            <a:t>Entrega</a:t>
          </a:r>
        </a:p>
      </dgm:t>
    </dgm:pt>
    <dgm:pt modelId="{00CCB400-064A-4EF5-9806-9534D9AC69AD}" type="parTrans" cxnId="{140A4778-8248-44DE-B78A-23C578A77D7E}">
      <dgm:prSet/>
      <dgm:spPr/>
      <dgm:t>
        <a:bodyPr rtlCol="0"/>
        <a:lstStyle/>
        <a:p>
          <a:pPr rtl="0"/>
          <a:endParaRPr lang="pt-BR" sz="1800"/>
        </a:p>
      </dgm:t>
    </dgm:pt>
    <dgm:pt modelId="{662A3D6E-7238-444F-BC0B-C7A4321261DB}" type="sibTrans" cxnId="{140A4778-8248-44DE-B78A-23C578A77D7E}">
      <dgm:prSet/>
      <dgm:spPr/>
      <dgm:t>
        <a:bodyPr rtlCol="0"/>
        <a:lstStyle/>
        <a:p>
          <a:pPr rtl="0"/>
          <a:endParaRPr lang="pt-BR" sz="1800"/>
        </a:p>
      </dgm:t>
    </dgm:pt>
    <dgm:pt modelId="{73820394-2159-4075-9E6F-217263B07F8B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pt-BR" sz="1600" dirty="0">
              <a:latin typeface="+mn-lt"/>
            </a:rPr>
            <a:t>Apresentação</a:t>
          </a:r>
          <a:r>
            <a:rPr lang="pt-BR" sz="1600" baseline="0" dirty="0">
              <a:latin typeface="+mn-lt"/>
            </a:rPr>
            <a:t> de todo trabalho executado, revisado e finalizado.</a:t>
          </a:r>
          <a:endParaRPr lang="pt-BR" sz="1600" dirty="0">
            <a:latin typeface="+mn-lt"/>
          </a:endParaRPr>
        </a:p>
      </dgm:t>
    </dgm:pt>
    <dgm:pt modelId="{A861A835-3A0D-4B09-8870-87D7FDC7B27F}" type="parTrans" cxnId="{19CF03A0-47BE-4ABD-A62C-A27E16D6C5A3}">
      <dgm:prSet/>
      <dgm:spPr/>
      <dgm:t>
        <a:bodyPr rtlCol="0"/>
        <a:lstStyle/>
        <a:p>
          <a:pPr rtl="0"/>
          <a:endParaRPr lang="pt-BR" sz="1800"/>
        </a:p>
      </dgm:t>
    </dgm:pt>
    <dgm:pt modelId="{D383A36B-470D-499F-AE13-85A6B2495524}" type="sibTrans" cxnId="{19CF03A0-47BE-4ABD-A62C-A27E16D6C5A3}">
      <dgm:prSet/>
      <dgm:spPr/>
      <dgm:t>
        <a:bodyPr rtlCol="0"/>
        <a:lstStyle/>
        <a:p>
          <a:pPr rtl="0"/>
          <a:endParaRPr lang="pt-BR" sz="1800"/>
        </a:p>
      </dgm:t>
    </dgm:pt>
    <dgm:pt modelId="{C032D242-8D23-4EEC-A10A-7B0691E5A409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pt-BR" sz="1600" dirty="0">
              <a:latin typeface="+mn-lt"/>
            </a:rPr>
            <a:t>Mentorias</a:t>
          </a:r>
          <a:r>
            <a:rPr lang="pt-BR" sz="1600" baseline="0" dirty="0">
              <a:latin typeface="+mn-lt"/>
            </a:rPr>
            <a:t> com o professor para resolver conflitos do trabalho.</a:t>
          </a:r>
          <a:endParaRPr lang="pt-BR" sz="1600" dirty="0">
            <a:latin typeface="+mn-lt"/>
          </a:endParaRPr>
        </a:p>
      </dgm:t>
    </dgm:pt>
    <dgm:pt modelId="{167DA838-BF1F-42A4-81E8-806F40795A14}" type="parTrans" cxnId="{D9403C73-FB83-47D6-85AE-067D49ED63F2}">
      <dgm:prSet/>
      <dgm:spPr/>
      <dgm:t>
        <a:bodyPr rtlCol="0"/>
        <a:lstStyle/>
        <a:p>
          <a:pPr rtl="0"/>
          <a:endParaRPr lang="pt-BR" sz="1800"/>
        </a:p>
      </dgm:t>
    </dgm:pt>
    <dgm:pt modelId="{7EFA60CA-572D-434D-B452-A4ACBAEB4D2C}" type="sibTrans" cxnId="{D9403C73-FB83-47D6-85AE-067D49ED63F2}">
      <dgm:prSet/>
      <dgm:spPr/>
      <dgm:t>
        <a:bodyPr rtlCol="0"/>
        <a:lstStyle/>
        <a:p>
          <a:pPr rtl="0"/>
          <a:endParaRPr lang="pt-BR" sz="1800"/>
        </a:p>
      </dgm:t>
    </dgm:pt>
    <dgm:pt modelId="{196C9F68-3606-4282-A4C6-4485F1280B5F}" type="pres">
      <dgm:prSet presAssocID="{E5B2E815-0D19-41DC-B01B-4D608769620A}" presName="Name0" presStyleCnt="0">
        <dgm:presLayoutVars>
          <dgm:chMax/>
          <dgm:chPref/>
          <dgm:animLvl val="lvl"/>
        </dgm:presLayoutVars>
      </dgm:prSet>
      <dgm:spPr/>
    </dgm:pt>
    <dgm:pt modelId="{68D8AC18-502F-4825-B069-75605ADB3A40}" type="pres">
      <dgm:prSet presAssocID="{4259F840-24E7-476F-9F30-482E46395856}" presName="composite1" presStyleCnt="0"/>
      <dgm:spPr/>
    </dgm:pt>
    <dgm:pt modelId="{E088D226-49D7-4C30-90DC-CA1755D98829}" type="pres">
      <dgm:prSet presAssocID="{4259F840-24E7-476F-9F30-482E46395856}" presName="parent1" presStyleLbl="alignNode1" presStyleIdx="0" presStyleCnt="5">
        <dgm:presLayoutVars>
          <dgm:chMax val="1"/>
          <dgm:chPref val="1"/>
          <dgm:bulletEnabled val="1"/>
        </dgm:presLayoutVars>
      </dgm:prSet>
      <dgm:spPr/>
    </dgm:pt>
    <dgm:pt modelId="{45A02F84-C6CB-43F5-AEE4-3EA66C2BD25F}" type="pres">
      <dgm:prSet presAssocID="{4259F840-24E7-476F-9F30-482E46395856}" presName="Childtext1" presStyleLbl="revTx" presStyleIdx="0" presStyleCnt="5">
        <dgm:presLayoutVars>
          <dgm:bulletEnabled val="1"/>
        </dgm:presLayoutVars>
      </dgm:prSet>
      <dgm:spPr/>
    </dgm:pt>
    <dgm:pt modelId="{6BA46904-CB7C-4538-BD49-D3891EF19552}" type="pres">
      <dgm:prSet presAssocID="{4259F840-24E7-476F-9F30-482E46395856}" presName="ConnectLine1" presStyleLbl="sibTrans1D1" presStyleIdx="0" presStyleCnt="5"/>
      <dgm:spPr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49FDBD0-77FE-49D1-A275-A272C8C5E426}" type="pres">
      <dgm:prSet presAssocID="{4259F840-24E7-476F-9F30-482E46395856}" presName="ConnectLineEnd1" presStyleLbl="lnNode1" presStyleIdx="0" presStyleCnt="5"/>
      <dgm:spPr/>
    </dgm:pt>
    <dgm:pt modelId="{CB26EA94-33BB-4F98-9E1E-2237D4831263}" type="pres">
      <dgm:prSet presAssocID="{4259F840-24E7-476F-9F30-482E46395856}" presName="EmptyPane1" presStyleCnt="0"/>
      <dgm:spPr/>
    </dgm:pt>
    <dgm:pt modelId="{606F1DBF-510E-4065-ACCB-3EBDA85CFB92}" type="pres">
      <dgm:prSet presAssocID="{DCC444A4-F20A-48F5-A61E-47BFFF185A57}" presName="spaceBetweenRectangles1" presStyleCnt="0"/>
      <dgm:spPr/>
    </dgm:pt>
    <dgm:pt modelId="{07989479-D1A2-4D15-AA3A-B0CFFB9F91D9}" type="pres">
      <dgm:prSet presAssocID="{E4033A39-DCC4-4038-9562-AEDDBBB37A99}" presName="composite1" presStyleCnt="0"/>
      <dgm:spPr/>
    </dgm:pt>
    <dgm:pt modelId="{539615E2-3277-4D8E-8484-FF5088C8BF01}" type="pres">
      <dgm:prSet presAssocID="{E4033A39-DCC4-4038-9562-AEDDBBB37A99}" presName="parent1" presStyleLbl="alignNode1" presStyleIdx="1" presStyleCnt="5">
        <dgm:presLayoutVars>
          <dgm:chMax val="1"/>
          <dgm:chPref val="1"/>
          <dgm:bulletEnabled val="1"/>
        </dgm:presLayoutVars>
      </dgm:prSet>
      <dgm:spPr/>
    </dgm:pt>
    <dgm:pt modelId="{FEBD3C2A-A340-470A-A475-AE614EA07678}" type="pres">
      <dgm:prSet presAssocID="{E4033A39-DCC4-4038-9562-AEDDBBB37A99}" presName="Childtext1" presStyleLbl="revTx" presStyleIdx="1" presStyleCnt="5">
        <dgm:presLayoutVars>
          <dgm:bulletEnabled val="1"/>
        </dgm:presLayoutVars>
      </dgm:prSet>
      <dgm:spPr/>
    </dgm:pt>
    <dgm:pt modelId="{080474C8-0FEA-4FD1-97F1-0978CFB4A37F}" type="pres">
      <dgm:prSet presAssocID="{E4033A39-DCC4-4038-9562-AEDDBBB37A99}" presName="ConnectLine1" presStyleLbl="sibTrans1D1" presStyleIdx="1" presStyleCnt="5"/>
      <dgm:spPr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gm:spPr>
    </dgm:pt>
    <dgm:pt modelId="{4797FB61-2602-4A58-81E6-6F133DB1E419}" type="pres">
      <dgm:prSet presAssocID="{E4033A39-DCC4-4038-9562-AEDDBBB37A99}" presName="ConnectLineEnd1" presStyleLbl="lnNode1" presStyleIdx="1" presStyleCnt="5"/>
      <dgm:spPr/>
    </dgm:pt>
    <dgm:pt modelId="{3ADF0AE3-D759-4F4F-8135-572855211847}" type="pres">
      <dgm:prSet presAssocID="{E4033A39-DCC4-4038-9562-AEDDBBB37A99}" presName="EmptyPane1" presStyleCnt="0"/>
      <dgm:spPr/>
    </dgm:pt>
    <dgm:pt modelId="{B0CD7A53-7149-45F2-83E8-36717D7878A1}" type="pres">
      <dgm:prSet presAssocID="{80AB0E5B-0C58-465D-A545-5B21133D2849}" presName="spaceBetweenRectangles1" presStyleCnt="0"/>
      <dgm:spPr/>
    </dgm:pt>
    <dgm:pt modelId="{FB379A6E-C0F9-420B-90FC-2785E757E6AE}" type="pres">
      <dgm:prSet presAssocID="{87BF7896-20EA-4E8F-B6F4-A34EC5C9CB50}" presName="composite1" presStyleCnt="0"/>
      <dgm:spPr/>
    </dgm:pt>
    <dgm:pt modelId="{9D82041D-873A-4600-A9C7-C0A0ADFB138B}" type="pres">
      <dgm:prSet presAssocID="{87BF7896-20EA-4E8F-B6F4-A34EC5C9CB50}" presName="parent1" presStyleLbl="alignNode1" presStyleIdx="2" presStyleCnt="5" custScaleX="98572">
        <dgm:presLayoutVars>
          <dgm:chMax val="1"/>
          <dgm:chPref val="1"/>
          <dgm:bulletEnabled val="1"/>
        </dgm:presLayoutVars>
      </dgm:prSet>
      <dgm:spPr/>
    </dgm:pt>
    <dgm:pt modelId="{80CDBBF8-C6B4-4166-87C1-DC9120CC7586}" type="pres">
      <dgm:prSet presAssocID="{87BF7896-20EA-4E8F-B6F4-A34EC5C9CB50}" presName="Childtext1" presStyleLbl="revTx" presStyleIdx="2" presStyleCnt="5">
        <dgm:presLayoutVars>
          <dgm:bulletEnabled val="1"/>
        </dgm:presLayoutVars>
      </dgm:prSet>
      <dgm:spPr/>
    </dgm:pt>
    <dgm:pt modelId="{89759DE5-9F8A-470E-A6D8-F13BB4DEE93D}" type="pres">
      <dgm:prSet presAssocID="{87BF7896-20EA-4E8F-B6F4-A34EC5C9CB50}" presName="ConnectLine1" presStyleLbl="sibTrans1D1" presStyleIdx="2" presStyleCnt="5"/>
      <dgm:spPr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gm:spPr>
    </dgm:pt>
    <dgm:pt modelId="{07CCF286-8B46-4A20-ACAC-84BA2D6EFBBC}" type="pres">
      <dgm:prSet presAssocID="{87BF7896-20EA-4E8F-B6F4-A34EC5C9CB50}" presName="ConnectLineEnd1" presStyleLbl="lnNode1" presStyleIdx="2" presStyleCnt="5"/>
      <dgm:spPr/>
    </dgm:pt>
    <dgm:pt modelId="{4624FC32-5405-42B1-B5CC-DF0659852A58}" type="pres">
      <dgm:prSet presAssocID="{87BF7896-20EA-4E8F-B6F4-A34EC5C9CB50}" presName="EmptyPane1" presStyleCnt="0"/>
      <dgm:spPr/>
    </dgm:pt>
    <dgm:pt modelId="{8C327064-3851-4ECF-AAB7-82B51711041E}" type="pres">
      <dgm:prSet presAssocID="{D63CE73E-35DE-48C3-8753-7648BC953C0D}" presName="spaceBetweenRectangles1" presStyleCnt="0"/>
      <dgm:spPr/>
    </dgm:pt>
    <dgm:pt modelId="{3ADEA4DF-6814-494D-9D3D-41947417052B}" type="pres">
      <dgm:prSet presAssocID="{3DE6FF16-CA4D-4D34-ABEB-8BE6A40B5E52}" presName="composite1" presStyleCnt="0"/>
      <dgm:spPr/>
    </dgm:pt>
    <dgm:pt modelId="{74CD3FF2-195B-429B-BC6F-5B5A7FED2BE2}" type="pres">
      <dgm:prSet presAssocID="{3DE6FF16-CA4D-4D34-ABEB-8BE6A40B5E52}" presName="parent1" presStyleLbl="alignNode1" presStyleIdx="3" presStyleCnt="5">
        <dgm:presLayoutVars>
          <dgm:chMax val="1"/>
          <dgm:chPref val="1"/>
          <dgm:bulletEnabled val="1"/>
        </dgm:presLayoutVars>
      </dgm:prSet>
      <dgm:spPr/>
    </dgm:pt>
    <dgm:pt modelId="{1BB5FD64-47F9-47A3-911F-535BFE17A3B9}" type="pres">
      <dgm:prSet presAssocID="{3DE6FF16-CA4D-4D34-ABEB-8BE6A40B5E52}" presName="Childtext1" presStyleLbl="revTx" presStyleIdx="3" presStyleCnt="5">
        <dgm:presLayoutVars>
          <dgm:bulletEnabled val="1"/>
        </dgm:presLayoutVars>
      </dgm:prSet>
      <dgm:spPr/>
    </dgm:pt>
    <dgm:pt modelId="{FE9B27EB-7AC7-485A-9A55-41E8118F9EAF}" type="pres">
      <dgm:prSet presAssocID="{3DE6FF16-CA4D-4D34-ABEB-8BE6A40B5E52}" presName="ConnectLine1" presStyleLbl="sibTrans1D1" presStyleIdx="3" presStyleCnt="5"/>
      <dgm:spPr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gm:spPr>
    </dgm:pt>
    <dgm:pt modelId="{46BD4721-4664-4AD0-9F11-DBE7E0B207D5}" type="pres">
      <dgm:prSet presAssocID="{3DE6FF16-CA4D-4D34-ABEB-8BE6A40B5E52}" presName="ConnectLineEnd1" presStyleLbl="lnNode1" presStyleIdx="3" presStyleCnt="5"/>
      <dgm:spPr/>
    </dgm:pt>
    <dgm:pt modelId="{69028BD0-349D-4B47-B1F4-B64C6478DE3C}" type="pres">
      <dgm:prSet presAssocID="{3DE6FF16-CA4D-4D34-ABEB-8BE6A40B5E52}" presName="EmptyPane1" presStyleCnt="0"/>
      <dgm:spPr/>
    </dgm:pt>
    <dgm:pt modelId="{619CFBB1-86F5-45A6-80BA-23F97450662F}" type="pres">
      <dgm:prSet presAssocID="{986162A7-6F89-4679-B40E-33A17DA21B73}" presName="spaceBetweenRectangles1" presStyleCnt="0"/>
      <dgm:spPr/>
    </dgm:pt>
    <dgm:pt modelId="{E4E0A96A-AF87-442A-A1A3-64B8F3CFC7FE}" type="pres">
      <dgm:prSet presAssocID="{AC76BE15-3E8A-498B-91BD-CF772C26B6F1}" presName="composite1" presStyleCnt="0"/>
      <dgm:spPr/>
    </dgm:pt>
    <dgm:pt modelId="{483E7832-9872-48C4-8E65-DCB39D4CDBDF}" type="pres">
      <dgm:prSet presAssocID="{AC76BE15-3E8A-498B-91BD-CF772C26B6F1}" presName="parent1" presStyleLbl="alignNode1" presStyleIdx="4" presStyleCnt="5">
        <dgm:presLayoutVars>
          <dgm:chMax val="1"/>
          <dgm:chPref val="1"/>
          <dgm:bulletEnabled val="1"/>
        </dgm:presLayoutVars>
      </dgm:prSet>
      <dgm:spPr/>
    </dgm:pt>
    <dgm:pt modelId="{1FA3C236-5719-4A33-A6BB-80FA85F940E3}" type="pres">
      <dgm:prSet presAssocID="{AC76BE15-3E8A-498B-91BD-CF772C26B6F1}" presName="Childtext1" presStyleLbl="revTx" presStyleIdx="4" presStyleCnt="5">
        <dgm:presLayoutVars>
          <dgm:bulletEnabled val="1"/>
        </dgm:presLayoutVars>
      </dgm:prSet>
      <dgm:spPr/>
    </dgm:pt>
    <dgm:pt modelId="{18F1C823-9ACD-4FCD-8102-F468DCE57A45}" type="pres">
      <dgm:prSet presAssocID="{AC76BE15-3E8A-498B-91BD-CF772C26B6F1}" presName="ConnectLine1" presStyleLbl="sibTrans1D1" presStyleIdx="4" presStyleCnt="5"/>
      <dgm:spPr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gm:spPr>
    </dgm:pt>
    <dgm:pt modelId="{F8AD0AB8-BBDF-4F0A-A6A0-850E289DD521}" type="pres">
      <dgm:prSet presAssocID="{AC76BE15-3E8A-498B-91BD-CF772C26B6F1}" presName="ConnectLineEnd1" presStyleLbl="lnNode1" presStyleIdx="4" presStyleCnt="5"/>
      <dgm:spPr/>
    </dgm:pt>
    <dgm:pt modelId="{11CAE2E7-2E06-450A-A729-9C2DCEF85421}" type="pres">
      <dgm:prSet presAssocID="{AC76BE15-3E8A-498B-91BD-CF772C26B6F1}" presName="EmptyPane1" presStyleCnt="0"/>
      <dgm:spPr/>
    </dgm:pt>
  </dgm:ptLst>
  <dgm:cxnLst>
    <dgm:cxn modelId="{58AF9605-98E3-490C-9551-60E5D74419A2}" type="presOf" srcId="{3DE6FF16-CA4D-4D34-ABEB-8BE6A40B5E52}" destId="{74CD3FF2-195B-429B-BC6F-5B5A7FED2BE2}" srcOrd="0" destOrd="0" presId="urn:microsoft.com/office/officeart/2016/7/layout/RoundedRectangleTimeline"/>
    <dgm:cxn modelId="{467F290A-9E2A-412E-AF06-428DAA68BEDD}" type="presOf" srcId="{E4033A39-DCC4-4038-9562-AEDDBBB37A99}" destId="{539615E2-3277-4D8E-8484-FF5088C8BF01}" srcOrd="0" destOrd="0" presId="urn:microsoft.com/office/officeart/2016/7/layout/RoundedRectangleTimeline"/>
    <dgm:cxn modelId="{A2A50010-8F67-49E4-9B0A-E0F7FDA9656C}" type="presOf" srcId="{B54C8F6C-BE1E-4EAB-B7A0-48DE01FFAA36}" destId="{45A02F84-C6CB-43F5-AEE4-3EA66C2BD25F}" srcOrd="0" destOrd="0" presId="urn:microsoft.com/office/officeart/2016/7/layout/RoundedRectangleTimeline"/>
    <dgm:cxn modelId="{92330C11-C197-4512-BDA4-8D8A69AF7D1C}" srcId="{E5B2E815-0D19-41DC-B01B-4D608769620A}" destId="{87BF7896-20EA-4E8F-B6F4-A34EC5C9CB50}" srcOrd="2" destOrd="0" parTransId="{05E47BA5-F724-4AEE-9B5B-401F18E028E6}" sibTransId="{D63CE73E-35DE-48C3-8753-7648BC953C0D}"/>
    <dgm:cxn modelId="{D88F5139-A3BF-4F98-ABB0-AEE7243465CB}" type="presOf" srcId="{87BF7896-20EA-4E8F-B6F4-A34EC5C9CB50}" destId="{9D82041D-873A-4600-A9C7-C0A0ADFB138B}" srcOrd="0" destOrd="0" presId="urn:microsoft.com/office/officeart/2016/7/layout/RoundedRectangleTimeline"/>
    <dgm:cxn modelId="{32EF2862-2950-4DF8-BEA8-CD19460CCA31}" srcId="{E5B2E815-0D19-41DC-B01B-4D608769620A}" destId="{E4033A39-DCC4-4038-9562-AEDDBBB37A99}" srcOrd="1" destOrd="0" parTransId="{048EEAE6-78BA-4B00-B7BB-9C22DBB1E8F4}" sibTransId="{80AB0E5B-0C58-465D-A545-5B21133D2849}"/>
    <dgm:cxn modelId="{5E74CB62-E52E-4CEE-8AA1-9812BFC0D67E}" srcId="{E4033A39-DCC4-4038-9562-AEDDBBB37A99}" destId="{A4C0B4E4-70AD-4901-9E3F-7EA25DD6DAA1}" srcOrd="0" destOrd="0" parTransId="{701D9033-BAD3-4299-933F-A47AFDC2ECD0}" sibTransId="{657DB10D-2517-48AA-B970-6D815DBD4123}"/>
    <dgm:cxn modelId="{4653A150-E557-4235-B1A1-18156274D965}" type="presOf" srcId="{4259F840-24E7-476F-9F30-482E46395856}" destId="{E088D226-49D7-4C30-90DC-CA1755D98829}" srcOrd="0" destOrd="0" presId="urn:microsoft.com/office/officeart/2016/7/layout/RoundedRectangleTimeline"/>
    <dgm:cxn modelId="{E6B56652-B46A-4546-9536-64D675143F1B}" type="presOf" srcId="{A4C0B4E4-70AD-4901-9E3F-7EA25DD6DAA1}" destId="{FEBD3C2A-A340-470A-A475-AE614EA07678}" srcOrd="0" destOrd="0" presId="urn:microsoft.com/office/officeart/2016/7/layout/RoundedRectangleTimeline"/>
    <dgm:cxn modelId="{D9403C73-FB83-47D6-85AE-067D49ED63F2}" srcId="{3DE6FF16-CA4D-4D34-ABEB-8BE6A40B5E52}" destId="{C032D242-8D23-4EEC-A10A-7B0691E5A409}" srcOrd="0" destOrd="0" parTransId="{167DA838-BF1F-42A4-81E8-806F40795A14}" sibTransId="{7EFA60CA-572D-434D-B452-A4ACBAEB4D2C}"/>
    <dgm:cxn modelId="{140A4778-8248-44DE-B78A-23C578A77D7E}" srcId="{E5B2E815-0D19-41DC-B01B-4D608769620A}" destId="{AC76BE15-3E8A-498B-91BD-CF772C26B6F1}" srcOrd="4" destOrd="0" parTransId="{00CCB400-064A-4EF5-9806-9534D9AC69AD}" sibTransId="{662A3D6E-7238-444F-BC0B-C7A4321261DB}"/>
    <dgm:cxn modelId="{020D505A-97FA-43DD-A9A1-2501AD46F8AF}" type="presOf" srcId="{43CBB0A2-9D75-4264-8A30-3E8974B40658}" destId="{80CDBBF8-C6B4-4166-87C1-DC9120CC7586}" srcOrd="0" destOrd="0" presId="urn:microsoft.com/office/officeart/2016/7/layout/RoundedRectangleTimeline"/>
    <dgm:cxn modelId="{4D2DF581-8128-4440-9E51-29109DC6ED52}" srcId="{87BF7896-20EA-4E8F-B6F4-A34EC5C9CB50}" destId="{43CBB0A2-9D75-4264-8A30-3E8974B40658}" srcOrd="0" destOrd="0" parTransId="{F806E590-5F8E-48A1-96AC-9E738290D2ED}" sibTransId="{20F77EFB-335C-4BC3-AD95-8421EDF343E6}"/>
    <dgm:cxn modelId="{67A67F8B-14DC-457C-93BE-25105825881F}" type="presOf" srcId="{AC76BE15-3E8A-498B-91BD-CF772C26B6F1}" destId="{483E7832-9872-48C4-8E65-DCB39D4CDBDF}" srcOrd="0" destOrd="0" presId="urn:microsoft.com/office/officeart/2016/7/layout/RoundedRectangleTimeline"/>
    <dgm:cxn modelId="{C8CAF48F-322D-43C3-A68B-40DA904320AC}" type="presOf" srcId="{E5B2E815-0D19-41DC-B01B-4D608769620A}" destId="{196C9F68-3606-4282-A4C6-4485F1280B5F}" srcOrd="0" destOrd="0" presId="urn:microsoft.com/office/officeart/2016/7/layout/RoundedRectangleTimeline"/>
    <dgm:cxn modelId="{19CF03A0-47BE-4ABD-A62C-A27E16D6C5A3}" srcId="{AC76BE15-3E8A-498B-91BD-CF772C26B6F1}" destId="{73820394-2159-4075-9E6F-217263B07F8B}" srcOrd="0" destOrd="0" parTransId="{A861A835-3A0D-4B09-8870-87D7FDC7B27F}" sibTransId="{D383A36B-470D-499F-AE13-85A6B2495524}"/>
    <dgm:cxn modelId="{D473BBA6-FF54-423D-9B9B-875C8AA2545B}" type="presOf" srcId="{73820394-2159-4075-9E6F-217263B07F8B}" destId="{1FA3C236-5719-4A33-A6BB-80FA85F940E3}" srcOrd="0" destOrd="0" presId="urn:microsoft.com/office/officeart/2016/7/layout/RoundedRectangleTimeline"/>
    <dgm:cxn modelId="{636DE8C5-F706-4BA5-855F-85FD2239E2BE}" srcId="{E5B2E815-0D19-41DC-B01B-4D608769620A}" destId="{3DE6FF16-CA4D-4D34-ABEB-8BE6A40B5E52}" srcOrd="3" destOrd="0" parTransId="{DA9CCCCB-8206-4757-82C8-F885E9D238B5}" sibTransId="{986162A7-6F89-4679-B40E-33A17DA21B73}"/>
    <dgm:cxn modelId="{770CA1CC-3DDD-451E-AE83-A71CA570260C}" srcId="{4259F840-24E7-476F-9F30-482E46395856}" destId="{B54C8F6C-BE1E-4EAB-B7A0-48DE01FFAA36}" srcOrd="0" destOrd="0" parTransId="{8DE7CD45-B7C0-432E-B819-6A7D97E31315}" sibTransId="{C33B8BEF-A818-4A2F-A99A-E2B29895E184}"/>
    <dgm:cxn modelId="{42EE41D1-3C16-4937-BB38-B076896C09A0}" srcId="{E5B2E815-0D19-41DC-B01B-4D608769620A}" destId="{4259F840-24E7-476F-9F30-482E46395856}" srcOrd="0" destOrd="0" parTransId="{FCE8068D-7E50-4749-A8D0-ADEDAC5637B3}" sibTransId="{DCC444A4-F20A-48F5-A61E-47BFFF185A57}"/>
    <dgm:cxn modelId="{546179F7-5E1B-4360-8938-B9238DA6DE5D}" type="presOf" srcId="{C032D242-8D23-4EEC-A10A-7B0691E5A409}" destId="{1BB5FD64-47F9-47A3-911F-535BFE17A3B9}" srcOrd="0" destOrd="0" presId="urn:microsoft.com/office/officeart/2016/7/layout/RoundedRectangleTimeline"/>
    <dgm:cxn modelId="{B5EA3CD6-0576-4168-82C9-9ADC0803B31E}" type="presParOf" srcId="{196C9F68-3606-4282-A4C6-4485F1280B5F}" destId="{68D8AC18-502F-4825-B069-75605ADB3A40}" srcOrd="0" destOrd="0" presId="urn:microsoft.com/office/officeart/2016/7/layout/RoundedRectangleTimeline"/>
    <dgm:cxn modelId="{30A197C5-075F-4643-BF26-64BC9FAF532F}" type="presParOf" srcId="{68D8AC18-502F-4825-B069-75605ADB3A40}" destId="{E088D226-49D7-4C30-90DC-CA1755D98829}" srcOrd="0" destOrd="0" presId="urn:microsoft.com/office/officeart/2016/7/layout/RoundedRectangleTimeline"/>
    <dgm:cxn modelId="{DBAA9861-CCB2-4B8A-A3AA-B305A4B5783E}" type="presParOf" srcId="{68D8AC18-502F-4825-B069-75605ADB3A40}" destId="{45A02F84-C6CB-43F5-AEE4-3EA66C2BD25F}" srcOrd="1" destOrd="0" presId="urn:microsoft.com/office/officeart/2016/7/layout/RoundedRectangleTimeline"/>
    <dgm:cxn modelId="{3F249148-C6F7-40D3-8583-B11C276DE023}" type="presParOf" srcId="{68D8AC18-502F-4825-B069-75605ADB3A40}" destId="{6BA46904-CB7C-4538-BD49-D3891EF19552}" srcOrd="2" destOrd="0" presId="urn:microsoft.com/office/officeart/2016/7/layout/RoundedRectangleTimeline"/>
    <dgm:cxn modelId="{337BF8D5-8206-4D0E-857F-BA46391BB745}" type="presParOf" srcId="{68D8AC18-502F-4825-B069-75605ADB3A40}" destId="{049FDBD0-77FE-49D1-A275-A272C8C5E426}" srcOrd="3" destOrd="0" presId="urn:microsoft.com/office/officeart/2016/7/layout/RoundedRectangleTimeline"/>
    <dgm:cxn modelId="{8E042F31-23CC-40C0-92DC-707183B24E81}" type="presParOf" srcId="{68D8AC18-502F-4825-B069-75605ADB3A40}" destId="{CB26EA94-33BB-4F98-9E1E-2237D4831263}" srcOrd="4" destOrd="0" presId="urn:microsoft.com/office/officeart/2016/7/layout/RoundedRectangleTimeline"/>
    <dgm:cxn modelId="{16926BC1-FC34-413E-B35A-2F54A781CCCD}" type="presParOf" srcId="{196C9F68-3606-4282-A4C6-4485F1280B5F}" destId="{606F1DBF-510E-4065-ACCB-3EBDA85CFB92}" srcOrd="1" destOrd="0" presId="urn:microsoft.com/office/officeart/2016/7/layout/RoundedRectangleTimeline"/>
    <dgm:cxn modelId="{42F07C1F-C715-41B1-8356-B99F8CE1AC01}" type="presParOf" srcId="{196C9F68-3606-4282-A4C6-4485F1280B5F}" destId="{07989479-D1A2-4D15-AA3A-B0CFFB9F91D9}" srcOrd="2" destOrd="0" presId="urn:microsoft.com/office/officeart/2016/7/layout/RoundedRectangleTimeline"/>
    <dgm:cxn modelId="{5856EE22-FE01-4788-BBF3-407A68D5A730}" type="presParOf" srcId="{07989479-D1A2-4D15-AA3A-B0CFFB9F91D9}" destId="{539615E2-3277-4D8E-8484-FF5088C8BF01}" srcOrd="0" destOrd="0" presId="urn:microsoft.com/office/officeart/2016/7/layout/RoundedRectangleTimeline"/>
    <dgm:cxn modelId="{3004EE47-5347-4BBA-95CC-D947A73AE485}" type="presParOf" srcId="{07989479-D1A2-4D15-AA3A-B0CFFB9F91D9}" destId="{FEBD3C2A-A340-470A-A475-AE614EA07678}" srcOrd="1" destOrd="0" presId="urn:microsoft.com/office/officeart/2016/7/layout/RoundedRectangleTimeline"/>
    <dgm:cxn modelId="{400A75AC-5289-4270-AC07-416891AF3888}" type="presParOf" srcId="{07989479-D1A2-4D15-AA3A-B0CFFB9F91D9}" destId="{080474C8-0FEA-4FD1-97F1-0978CFB4A37F}" srcOrd="2" destOrd="0" presId="urn:microsoft.com/office/officeart/2016/7/layout/RoundedRectangleTimeline"/>
    <dgm:cxn modelId="{304EB087-DD14-4AA8-8A06-DF9485956226}" type="presParOf" srcId="{07989479-D1A2-4D15-AA3A-B0CFFB9F91D9}" destId="{4797FB61-2602-4A58-81E6-6F133DB1E419}" srcOrd="3" destOrd="0" presId="urn:microsoft.com/office/officeart/2016/7/layout/RoundedRectangleTimeline"/>
    <dgm:cxn modelId="{BC4CC356-31E8-4421-B18C-CB3697E73FAC}" type="presParOf" srcId="{07989479-D1A2-4D15-AA3A-B0CFFB9F91D9}" destId="{3ADF0AE3-D759-4F4F-8135-572855211847}" srcOrd="4" destOrd="0" presId="urn:microsoft.com/office/officeart/2016/7/layout/RoundedRectangleTimeline"/>
    <dgm:cxn modelId="{718BABD9-3B60-482F-B01A-2E414F152777}" type="presParOf" srcId="{196C9F68-3606-4282-A4C6-4485F1280B5F}" destId="{B0CD7A53-7149-45F2-83E8-36717D7878A1}" srcOrd="3" destOrd="0" presId="urn:microsoft.com/office/officeart/2016/7/layout/RoundedRectangleTimeline"/>
    <dgm:cxn modelId="{FD435764-A46B-4635-A943-B6C17FFBD43C}" type="presParOf" srcId="{196C9F68-3606-4282-A4C6-4485F1280B5F}" destId="{FB379A6E-C0F9-420B-90FC-2785E757E6AE}" srcOrd="4" destOrd="0" presId="urn:microsoft.com/office/officeart/2016/7/layout/RoundedRectangleTimeline"/>
    <dgm:cxn modelId="{03D7F2C3-849C-416B-B668-D51C46CA90E6}" type="presParOf" srcId="{FB379A6E-C0F9-420B-90FC-2785E757E6AE}" destId="{9D82041D-873A-4600-A9C7-C0A0ADFB138B}" srcOrd="0" destOrd="0" presId="urn:microsoft.com/office/officeart/2016/7/layout/RoundedRectangleTimeline"/>
    <dgm:cxn modelId="{1DA536D0-EC28-4B9F-A5E9-28EC8F45638C}" type="presParOf" srcId="{FB379A6E-C0F9-420B-90FC-2785E757E6AE}" destId="{80CDBBF8-C6B4-4166-87C1-DC9120CC7586}" srcOrd="1" destOrd="0" presId="urn:microsoft.com/office/officeart/2016/7/layout/RoundedRectangleTimeline"/>
    <dgm:cxn modelId="{A1A8842C-F8BC-40AC-8FFC-6A922D88E333}" type="presParOf" srcId="{FB379A6E-C0F9-420B-90FC-2785E757E6AE}" destId="{89759DE5-9F8A-470E-A6D8-F13BB4DEE93D}" srcOrd="2" destOrd="0" presId="urn:microsoft.com/office/officeart/2016/7/layout/RoundedRectangleTimeline"/>
    <dgm:cxn modelId="{29E74E09-91C9-47DF-AE07-A1527FF00EB2}" type="presParOf" srcId="{FB379A6E-C0F9-420B-90FC-2785E757E6AE}" destId="{07CCF286-8B46-4A20-ACAC-84BA2D6EFBBC}" srcOrd="3" destOrd="0" presId="urn:microsoft.com/office/officeart/2016/7/layout/RoundedRectangleTimeline"/>
    <dgm:cxn modelId="{410C15E7-86BA-42B7-8F67-411E34B11038}" type="presParOf" srcId="{FB379A6E-C0F9-420B-90FC-2785E757E6AE}" destId="{4624FC32-5405-42B1-B5CC-DF0659852A58}" srcOrd="4" destOrd="0" presId="urn:microsoft.com/office/officeart/2016/7/layout/RoundedRectangleTimeline"/>
    <dgm:cxn modelId="{E805D201-407E-43CA-9B74-1CB556699F3D}" type="presParOf" srcId="{196C9F68-3606-4282-A4C6-4485F1280B5F}" destId="{8C327064-3851-4ECF-AAB7-82B51711041E}" srcOrd="5" destOrd="0" presId="urn:microsoft.com/office/officeart/2016/7/layout/RoundedRectangleTimeline"/>
    <dgm:cxn modelId="{43BD8313-2385-4BA0-9145-2022434D3E68}" type="presParOf" srcId="{196C9F68-3606-4282-A4C6-4485F1280B5F}" destId="{3ADEA4DF-6814-494D-9D3D-41947417052B}" srcOrd="6" destOrd="0" presId="urn:microsoft.com/office/officeart/2016/7/layout/RoundedRectangleTimeline"/>
    <dgm:cxn modelId="{77EE5245-99F9-4607-BF5D-14371704AD7C}" type="presParOf" srcId="{3ADEA4DF-6814-494D-9D3D-41947417052B}" destId="{74CD3FF2-195B-429B-BC6F-5B5A7FED2BE2}" srcOrd="0" destOrd="0" presId="urn:microsoft.com/office/officeart/2016/7/layout/RoundedRectangleTimeline"/>
    <dgm:cxn modelId="{4182CE37-4E54-4351-9A5F-1904FF20E71C}" type="presParOf" srcId="{3ADEA4DF-6814-494D-9D3D-41947417052B}" destId="{1BB5FD64-47F9-47A3-911F-535BFE17A3B9}" srcOrd="1" destOrd="0" presId="urn:microsoft.com/office/officeart/2016/7/layout/RoundedRectangleTimeline"/>
    <dgm:cxn modelId="{618B960F-61F5-4357-A407-60CA51E36041}" type="presParOf" srcId="{3ADEA4DF-6814-494D-9D3D-41947417052B}" destId="{FE9B27EB-7AC7-485A-9A55-41E8118F9EAF}" srcOrd="2" destOrd="0" presId="urn:microsoft.com/office/officeart/2016/7/layout/RoundedRectangleTimeline"/>
    <dgm:cxn modelId="{181A4BE4-72AF-463E-880D-D34673D0F9E8}" type="presParOf" srcId="{3ADEA4DF-6814-494D-9D3D-41947417052B}" destId="{46BD4721-4664-4AD0-9F11-DBE7E0B207D5}" srcOrd="3" destOrd="0" presId="urn:microsoft.com/office/officeart/2016/7/layout/RoundedRectangleTimeline"/>
    <dgm:cxn modelId="{AC4EA57A-E4C0-4C2D-8EC9-38BC20FC13B6}" type="presParOf" srcId="{3ADEA4DF-6814-494D-9D3D-41947417052B}" destId="{69028BD0-349D-4B47-B1F4-B64C6478DE3C}" srcOrd="4" destOrd="0" presId="urn:microsoft.com/office/officeart/2016/7/layout/RoundedRectangleTimeline"/>
    <dgm:cxn modelId="{AA8AD3DD-2E80-42F5-B3E4-A5C7AF3802D4}" type="presParOf" srcId="{196C9F68-3606-4282-A4C6-4485F1280B5F}" destId="{619CFBB1-86F5-45A6-80BA-23F97450662F}" srcOrd="7" destOrd="0" presId="urn:microsoft.com/office/officeart/2016/7/layout/RoundedRectangleTimeline"/>
    <dgm:cxn modelId="{FDD0F37D-1C7B-48B3-AC81-ED4C6F1B5BBD}" type="presParOf" srcId="{196C9F68-3606-4282-A4C6-4485F1280B5F}" destId="{E4E0A96A-AF87-442A-A1A3-64B8F3CFC7FE}" srcOrd="8" destOrd="0" presId="urn:microsoft.com/office/officeart/2016/7/layout/RoundedRectangleTimeline"/>
    <dgm:cxn modelId="{CF303A04-9A48-4B41-A7BB-CC3D8C5695D3}" type="presParOf" srcId="{E4E0A96A-AF87-442A-A1A3-64B8F3CFC7FE}" destId="{483E7832-9872-48C4-8E65-DCB39D4CDBDF}" srcOrd="0" destOrd="0" presId="urn:microsoft.com/office/officeart/2016/7/layout/RoundedRectangleTimeline"/>
    <dgm:cxn modelId="{73245F8D-03D3-46C1-81E4-D90E66C49907}" type="presParOf" srcId="{E4E0A96A-AF87-442A-A1A3-64B8F3CFC7FE}" destId="{1FA3C236-5719-4A33-A6BB-80FA85F940E3}" srcOrd="1" destOrd="0" presId="urn:microsoft.com/office/officeart/2016/7/layout/RoundedRectangleTimeline"/>
    <dgm:cxn modelId="{412C5C97-3381-4F16-9B7D-FDFBEDD4E918}" type="presParOf" srcId="{E4E0A96A-AF87-442A-A1A3-64B8F3CFC7FE}" destId="{18F1C823-9ACD-4FCD-8102-F468DCE57A45}" srcOrd="2" destOrd="0" presId="urn:microsoft.com/office/officeart/2016/7/layout/RoundedRectangleTimeline"/>
    <dgm:cxn modelId="{23A8F6FC-DFDA-4E9F-A354-A33937E1BFC9}" type="presParOf" srcId="{E4E0A96A-AF87-442A-A1A3-64B8F3CFC7FE}" destId="{F8AD0AB8-BBDF-4F0A-A6A0-850E289DD521}" srcOrd="3" destOrd="0" presId="urn:microsoft.com/office/officeart/2016/7/layout/RoundedRectangleTimeline"/>
    <dgm:cxn modelId="{C02C06C2-0966-4212-84DD-DA325FCEF64C}" type="presParOf" srcId="{E4E0A96A-AF87-442A-A1A3-64B8F3CFC7FE}" destId="{11CAE2E7-2E06-450A-A729-9C2DCEF85421}" srcOrd="4" destOrd="0" presId="urn:microsoft.com/office/officeart/2016/7/layout/RoundedRectangle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8D226-49D7-4C30-90DC-CA1755D98829}">
      <dsp:nvSpPr>
        <dsp:cNvPr id="0" name=""/>
        <dsp:cNvSpPr/>
      </dsp:nvSpPr>
      <dsp:spPr>
        <a:xfrm rot="16200000">
          <a:off x="1434223" y="1011950"/>
          <a:ext cx="397986" cy="1955960"/>
        </a:xfrm>
        <a:prstGeom prst="round2Same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latin typeface="+mn-lt"/>
            </a:rPr>
            <a:t>Perguntas</a:t>
          </a:r>
        </a:p>
      </dsp:txBody>
      <dsp:txXfrm rot="5400000">
        <a:off x="674664" y="1810365"/>
        <a:ext cx="1936532" cy="359130"/>
      </dsp:txXfrm>
    </dsp:sp>
    <dsp:sp modelId="{45A02F84-C6CB-43F5-AEE4-3EA66C2BD25F}">
      <dsp:nvSpPr>
        <dsp:cNvPr id="0" name=""/>
        <dsp:cNvSpPr/>
      </dsp:nvSpPr>
      <dsp:spPr>
        <a:xfrm>
          <a:off x="3249" y="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21920" numCol="1" spcCol="1270" rtlCol="0" anchor="b" anchorCtr="1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BR" sz="1600" kern="1200" dirty="0">
              <a:latin typeface="+mn-lt"/>
            </a:rPr>
            <a:t>Fazer</a:t>
          </a:r>
          <a:r>
            <a:rPr lang="pt-BR" sz="1600" kern="1200" baseline="0" dirty="0">
              <a:latin typeface="+mn-lt"/>
            </a:rPr>
            <a:t> uma pesquisa de campo e definir as perguntas ao cliente.</a:t>
          </a:r>
          <a:endParaRPr lang="pt-BR" sz="1600" kern="1200" dirty="0">
            <a:latin typeface="+mn-lt"/>
          </a:endParaRPr>
        </a:p>
      </dsp:txBody>
      <dsp:txXfrm>
        <a:off x="3249" y="0"/>
        <a:ext cx="3259934" cy="1392951"/>
      </dsp:txXfrm>
    </dsp:sp>
    <dsp:sp modelId="{6BA46904-CB7C-4538-BD49-D3891EF19552}">
      <dsp:nvSpPr>
        <dsp:cNvPr id="0" name=""/>
        <dsp:cNvSpPr/>
      </dsp:nvSpPr>
      <dsp:spPr>
        <a:xfrm>
          <a:off x="1633216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9FDBD0-77FE-49D1-A275-A272C8C5E426}">
      <dsp:nvSpPr>
        <dsp:cNvPr id="0" name=""/>
        <dsp:cNvSpPr/>
      </dsp:nvSpPr>
      <dsp:spPr>
        <a:xfrm>
          <a:off x="1593417" y="1392951"/>
          <a:ext cx="79597" cy="7959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615E2-3277-4D8E-8484-FF5088C8BF01}">
      <dsp:nvSpPr>
        <dsp:cNvPr id="0" name=""/>
        <dsp:cNvSpPr/>
      </dsp:nvSpPr>
      <dsp:spPr>
        <a:xfrm>
          <a:off x="2611196" y="1790937"/>
          <a:ext cx="1955960" cy="397986"/>
        </a:xfrm>
        <a:prstGeom prst="rect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latin typeface="+mn-lt"/>
            </a:rPr>
            <a:t>Definir funções </a:t>
          </a:r>
        </a:p>
      </dsp:txBody>
      <dsp:txXfrm>
        <a:off x="2611196" y="1790937"/>
        <a:ext cx="1955960" cy="397986"/>
      </dsp:txXfrm>
    </dsp:sp>
    <dsp:sp modelId="{FEBD3C2A-A340-470A-A475-AE614EA07678}">
      <dsp:nvSpPr>
        <dsp:cNvPr id="0" name=""/>
        <dsp:cNvSpPr/>
      </dsp:nvSpPr>
      <dsp:spPr>
        <a:xfrm>
          <a:off x="1959209" y="258691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0" numCol="1" spcCol="1270" rtlCol="0" anchor="t" anchorCtr="1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BR" sz="1600" kern="1200" dirty="0">
              <a:latin typeface="+mn-lt"/>
            </a:rPr>
            <a:t>Definimos as funções de cada integrante do grupo.</a:t>
          </a:r>
        </a:p>
      </dsp:txBody>
      <dsp:txXfrm>
        <a:off x="1959209" y="2586910"/>
        <a:ext cx="3259934" cy="1392951"/>
      </dsp:txXfrm>
    </dsp:sp>
    <dsp:sp modelId="{080474C8-0FEA-4FD1-97F1-0978CFB4A37F}">
      <dsp:nvSpPr>
        <dsp:cNvPr id="0" name=""/>
        <dsp:cNvSpPr/>
      </dsp:nvSpPr>
      <dsp:spPr>
        <a:xfrm>
          <a:off x="3589176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97FB61-2602-4A58-81E6-6F133DB1E419}">
      <dsp:nvSpPr>
        <dsp:cNvPr id="0" name=""/>
        <dsp:cNvSpPr/>
      </dsp:nvSpPr>
      <dsp:spPr>
        <a:xfrm>
          <a:off x="3549378" y="2507313"/>
          <a:ext cx="79597" cy="79597"/>
        </a:xfrm>
        <a:prstGeom prst="ellipse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2041D-873A-4600-A9C7-C0A0ADFB138B}">
      <dsp:nvSpPr>
        <dsp:cNvPr id="0" name=""/>
        <dsp:cNvSpPr/>
      </dsp:nvSpPr>
      <dsp:spPr>
        <a:xfrm>
          <a:off x="4581122" y="1790937"/>
          <a:ext cx="1928029" cy="397986"/>
        </a:xfrm>
        <a:prstGeom prst="rect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latin typeface="+mn-lt"/>
            </a:rPr>
            <a:t>Inicio do trabalho</a:t>
          </a:r>
        </a:p>
      </dsp:txBody>
      <dsp:txXfrm>
        <a:off x="4581122" y="1790937"/>
        <a:ext cx="1928029" cy="397986"/>
      </dsp:txXfrm>
    </dsp:sp>
    <dsp:sp modelId="{80CDBBF8-C6B4-4166-87C1-DC9120CC7586}">
      <dsp:nvSpPr>
        <dsp:cNvPr id="0" name=""/>
        <dsp:cNvSpPr/>
      </dsp:nvSpPr>
      <dsp:spPr>
        <a:xfrm>
          <a:off x="3915170" y="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21920" numCol="1" spcCol="1270" rtlCol="0" anchor="b" anchorCtr="1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BR" sz="1600" kern="1200" dirty="0">
              <a:latin typeface="+mn-lt"/>
            </a:rPr>
            <a:t>Cada integrante com suas funções definidas começou os trabalhos.</a:t>
          </a:r>
        </a:p>
      </dsp:txBody>
      <dsp:txXfrm>
        <a:off x="3915170" y="0"/>
        <a:ext cx="3259934" cy="1392951"/>
      </dsp:txXfrm>
    </dsp:sp>
    <dsp:sp modelId="{89759DE5-9F8A-470E-A6D8-F13BB4DEE93D}">
      <dsp:nvSpPr>
        <dsp:cNvPr id="0" name=""/>
        <dsp:cNvSpPr/>
      </dsp:nvSpPr>
      <dsp:spPr>
        <a:xfrm>
          <a:off x="5545137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CF286-8B46-4A20-ACAC-84BA2D6EFBBC}">
      <dsp:nvSpPr>
        <dsp:cNvPr id="0" name=""/>
        <dsp:cNvSpPr/>
      </dsp:nvSpPr>
      <dsp:spPr>
        <a:xfrm>
          <a:off x="5505338" y="1392951"/>
          <a:ext cx="79597" cy="79597"/>
        </a:xfrm>
        <a:prstGeom prst="ellipse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D3FF2-195B-429B-BC6F-5B5A7FED2BE2}">
      <dsp:nvSpPr>
        <dsp:cNvPr id="0" name=""/>
        <dsp:cNvSpPr/>
      </dsp:nvSpPr>
      <dsp:spPr>
        <a:xfrm>
          <a:off x="6523117" y="1790937"/>
          <a:ext cx="1955960" cy="397986"/>
        </a:xfrm>
        <a:prstGeom prst="rect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BR" sz="1800" kern="1200" dirty="0">
              <a:latin typeface="+mn-lt"/>
            </a:rPr>
            <a:t>Finalização</a:t>
          </a:r>
        </a:p>
      </dsp:txBody>
      <dsp:txXfrm>
        <a:off x="6523117" y="1790937"/>
        <a:ext cx="1955960" cy="397986"/>
      </dsp:txXfrm>
    </dsp:sp>
    <dsp:sp modelId="{1BB5FD64-47F9-47A3-911F-535BFE17A3B9}">
      <dsp:nvSpPr>
        <dsp:cNvPr id="0" name=""/>
        <dsp:cNvSpPr/>
      </dsp:nvSpPr>
      <dsp:spPr>
        <a:xfrm>
          <a:off x="5871130" y="258691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0" numCol="1" spcCol="1270" rtlCol="0" anchor="t" anchorCtr="1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BR" sz="1600" kern="1200" dirty="0">
              <a:latin typeface="+mn-lt"/>
            </a:rPr>
            <a:t>Mentorias</a:t>
          </a:r>
          <a:r>
            <a:rPr lang="pt-BR" sz="1600" kern="1200" baseline="0" dirty="0">
              <a:latin typeface="+mn-lt"/>
            </a:rPr>
            <a:t> com o professor para resolver conflitos do trabalho.</a:t>
          </a:r>
          <a:endParaRPr lang="pt-BR" sz="1600" kern="1200" dirty="0">
            <a:latin typeface="+mn-lt"/>
          </a:endParaRPr>
        </a:p>
      </dsp:txBody>
      <dsp:txXfrm>
        <a:off x="5871130" y="2586910"/>
        <a:ext cx="3259934" cy="1392951"/>
      </dsp:txXfrm>
    </dsp:sp>
    <dsp:sp modelId="{FE9B27EB-7AC7-485A-9A55-41E8118F9EAF}">
      <dsp:nvSpPr>
        <dsp:cNvPr id="0" name=""/>
        <dsp:cNvSpPr/>
      </dsp:nvSpPr>
      <dsp:spPr>
        <a:xfrm>
          <a:off x="7501098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D4721-4664-4AD0-9F11-DBE7E0B207D5}">
      <dsp:nvSpPr>
        <dsp:cNvPr id="0" name=""/>
        <dsp:cNvSpPr/>
      </dsp:nvSpPr>
      <dsp:spPr>
        <a:xfrm>
          <a:off x="7461299" y="2507313"/>
          <a:ext cx="79597" cy="79597"/>
        </a:xfrm>
        <a:prstGeom prst="ellipse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E7832-9872-48C4-8E65-DCB39D4CDBDF}">
      <dsp:nvSpPr>
        <dsp:cNvPr id="0" name=""/>
        <dsp:cNvSpPr/>
      </dsp:nvSpPr>
      <dsp:spPr>
        <a:xfrm rot="5400000">
          <a:off x="9258065" y="1011950"/>
          <a:ext cx="397986" cy="1955960"/>
        </a:xfrm>
        <a:prstGeom prst="round2Same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BR" sz="1800" kern="1200" dirty="0">
              <a:latin typeface="+mn-lt"/>
            </a:rPr>
            <a:t>Entrega</a:t>
          </a:r>
        </a:p>
      </dsp:txBody>
      <dsp:txXfrm rot="-5400000">
        <a:off x="8479078" y="1810365"/>
        <a:ext cx="1936532" cy="359130"/>
      </dsp:txXfrm>
    </dsp:sp>
    <dsp:sp modelId="{1FA3C236-5719-4A33-A6BB-80FA85F940E3}">
      <dsp:nvSpPr>
        <dsp:cNvPr id="0" name=""/>
        <dsp:cNvSpPr/>
      </dsp:nvSpPr>
      <dsp:spPr>
        <a:xfrm>
          <a:off x="7827091" y="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21920" numCol="1" spcCol="1270" rtlCol="0" anchor="b" anchorCtr="1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BR" sz="1600" kern="1200" dirty="0">
              <a:latin typeface="+mn-lt"/>
            </a:rPr>
            <a:t>Apresentação</a:t>
          </a:r>
          <a:r>
            <a:rPr lang="pt-BR" sz="1600" kern="1200" baseline="0" dirty="0">
              <a:latin typeface="+mn-lt"/>
            </a:rPr>
            <a:t> de todo trabalho executado, revisado e finalizado.</a:t>
          </a:r>
          <a:endParaRPr lang="pt-BR" sz="1600" kern="1200" dirty="0">
            <a:latin typeface="+mn-lt"/>
          </a:endParaRPr>
        </a:p>
      </dsp:txBody>
      <dsp:txXfrm>
        <a:off x="7827091" y="0"/>
        <a:ext cx="3259934" cy="1392951"/>
      </dsp:txXfrm>
    </dsp:sp>
    <dsp:sp modelId="{18F1C823-9ACD-4FCD-8102-F468DCE57A45}">
      <dsp:nvSpPr>
        <dsp:cNvPr id="0" name=""/>
        <dsp:cNvSpPr/>
      </dsp:nvSpPr>
      <dsp:spPr>
        <a:xfrm>
          <a:off x="9457058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AD0AB8-BBDF-4F0A-A6A0-850E289DD521}">
      <dsp:nvSpPr>
        <dsp:cNvPr id="0" name=""/>
        <dsp:cNvSpPr/>
      </dsp:nvSpPr>
      <dsp:spPr>
        <a:xfrm>
          <a:off x="9417260" y="1392951"/>
          <a:ext cx="79597" cy="79597"/>
        </a:xfrm>
        <a:prstGeom prst="ellipse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oundedRectangleTimeline">
  <dgm:title val="Linha do tempo de retângulo arredondado"/>
  <dgm:desc val="Use para mostrar uma lista de eventos em ordem cronológica. Uma caixa invisível contém a descrição, e a data é mostrada em retângulos, exceto o primeiro e o último nós, nos quais os cantos do retângulo são arredondados. Ela pode exibir grandes quantidades de texto e longo formato de data descritivo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5FB956-6D4A-42A4-8922-04A0471F5626}" type="datetime1">
              <a:rPr lang="pt-BR" smtClean="0"/>
              <a:t>21/11/2022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8414BCE-8E15-4FAC-ABEA-824CFE89BEEF}" type="datetime1">
              <a:rPr lang="pt-BR" smtClean="0"/>
              <a:t>21/11/2022</a:t>
            </a:fld>
            <a:endParaRPr lang="pt-BR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1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B6C9253-D535-4381-869E-FE197FA2CA2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A551632-2A86-4E22-BFB5-628C43F0EF2D}" type="datetime1">
              <a:rPr lang="pt-BR" smtClean="0"/>
              <a:t>21/11/2022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pt-BR" smtClean="0"/>
              <a:t>13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F9FDC7B-1231-424B-9DB8-B35F70865AE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BABC57B-DD71-418A-93D7-B8B5B834EB8C}" type="datetime1">
              <a:rPr lang="pt-BR" smtClean="0"/>
              <a:t>21/11/2022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007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pt-BR" smtClean="0"/>
              <a:t>14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F9FDC7B-1231-424B-9DB8-B35F70865AE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BABC57B-DD71-418A-93D7-B8B5B834EB8C}" type="datetime1">
              <a:rPr lang="pt-BR" smtClean="0"/>
              <a:t>21/11/2022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0015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pt-BR" smtClean="0"/>
              <a:t>15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F9FDC7B-1231-424B-9DB8-B35F70865AE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BABC57B-DD71-418A-93D7-B8B5B834EB8C}" type="datetime1">
              <a:rPr lang="pt-BR" smtClean="0"/>
              <a:t>21/11/2022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0316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pt-BR" smtClean="0"/>
              <a:t>16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F9FDC7B-1231-424B-9DB8-B35F70865AE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BABC57B-DD71-418A-93D7-B8B5B834EB8C}" type="datetime1">
              <a:rPr lang="pt-BR" smtClean="0"/>
              <a:t>21/11/2022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640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pt-BR" smtClean="0"/>
              <a:t>17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F9FDC7B-1231-424B-9DB8-B35F70865AE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BABC57B-DD71-418A-93D7-B8B5B834EB8C}" type="datetime1">
              <a:rPr lang="pt-BR" smtClean="0"/>
              <a:t>21/11/2022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3807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pt-BR" smtClean="0"/>
              <a:t>18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F9FDC7B-1231-424B-9DB8-B35F70865AE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BABC57B-DD71-418A-93D7-B8B5B834EB8C}" type="datetime1">
              <a:rPr lang="pt-BR" smtClean="0"/>
              <a:t>21/11/2022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6470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pt-BR" smtClean="0"/>
              <a:t>19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F9FDC7B-1231-424B-9DB8-B35F70865AE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BABC57B-DD71-418A-93D7-B8B5B834EB8C}" type="datetime1">
              <a:rPr lang="pt-BR" smtClean="0"/>
              <a:t>21/11/2022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309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pt-BR" smtClean="0"/>
              <a:t>20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F9FDC7B-1231-424B-9DB8-B35F70865AE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BABC57B-DD71-418A-93D7-B8B5B834EB8C}" type="datetime1">
              <a:rPr lang="pt-BR" smtClean="0"/>
              <a:t>21/11/2022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999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21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A3FFBD9-DC2C-4D22-9832-E5C9FBD3925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167D616-0C84-4261-98FB-B2638BE9B6BB}" type="datetime1">
              <a:rPr lang="pt-BR" smtClean="0"/>
              <a:t>21/11/2022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pt-BR" smtClean="0"/>
              <a:t>2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8FFAAD-FD10-4E86-8CE2-947D33BD5FB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C9C0863-7EBF-4A41-9068-6912EB84D0A6}" type="datetime1">
              <a:rPr lang="pt-BR" smtClean="0"/>
              <a:t>21/11/2022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437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3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36B63A-E3E3-4199-878A-519D7D67C6F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7F745A1-738E-46EE-BF5D-12C6CA92B110}" type="datetime1">
              <a:rPr lang="pt-BR" smtClean="0"/>
              <a:t>21/11/2022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4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237D36-3CEE-43DB-9FA5-4E0A1E3EC8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7884E1-E9A7-49A0-9859-61B5DC8D7B92}" type="datetime1">
              <a:rPr lang="pt-BR" smtClean="0"/>
              <a:t>21/11/2022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8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C82F5A7-E676-4E05-A13A-52A659F169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3A4E31E-6660-495C-8AF7-2B626A7C13ED}" type="datetime1">
              <a:rPr lang="pt-BR" smtClean="0"/>
              <a:t>21/11/2022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pt-BR" smtClean="0"/>
              <a:t>9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11347F-1F60-469A-9FBE-C9E8836325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925796F-FBC9-436D-B0E8-C30C3924F0EC}" type="datetime1">
              <a:rPr lang="pt-BR" smtClean="0"/>
              <a:t>21/11/2022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pt-BR" smtClean="0"/>
              <a:t>10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F9FDC7B-1231-424B-9DB8-B35F70865AE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BABC57B-DD71-418A-93D7-B8B5B834EB8C}" type="datetime1">
              <a:rPr lang="pt-BR" smtClean="0"/>
              <a:t>21/11/2022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001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11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92F44B-6FB7-4F2F-BAB3-63EDA14B953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7B2AB3C-04B7-41FA-A641-3AEB2681DC55}" type="datetime1">
              <a:rPr lang="pt-BR" smtClean="0"/>
              <a:t>21/11/2022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12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92F44B-6FB7-4F2F-BAB3-63EDA14B953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7B2AB3C-04B7-41FA-A641-3AEB2681DC55}" type="datetime1">
              <a:rPr lang="pt-BR" smtClean="0"/>
              <a:t>21/11/2022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5362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pt-BR" sz="4800"/>
              <a:t>3DFloat</a:t>
            </a:r>
          </a:p>
        </p:txBody>
      </p: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una do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 dirty="0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t-B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pt-BR"/>
              <a:t>Clique para editar o título Mestre</a:t>
            </a:r>
          </a:p>
        </p:txBody>
      </p:sp>
      <p:sp>
        <p:nvSpPr>
          <p:cNvPr id="16" name="Espaço Reservado para Tex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7" name="Espaço Reservado para Conteúd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2" name="Espaço Reservado para Tex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t-B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t-BR"/>
              <a:t>Clique para editar os estilos de texto Mestres</a:t>
            </a:r>
          </a:p>
        </p:txBody>
      </p:sp>
      <p:sp>
        <p:nvSpPr>
          <p:cNvPr id="23" name="Espaço Reservado para Conteúd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8" name="Espaço Reservado para Tex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t-B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t-BR"/>
              <a:t>Clique para EDITAR</a:t>
            </a:r>
          </a:p>
        </p:txBody>
      </p:sp>
      <p:sp>
        <p:nvSpPr>
          <p:cNvPr id="21" name="Espaço Reservado para Conteúd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pt-BR">
                <a:solidFill>
                  <a:schemeClr val="tx1">
                    <a:alpha val="60000"/>
                  </a:schemeClr>
                </a:solidFill>
              </a:rPr>
              <a:t>Clique para editar o estilo do subtítulo Mestre</a:t>
            </a:r>
            <a:endParaRPr lang="pt-B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Espaço Reservado para Imagem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2" name="Espaço Reservado para Imagem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 dirty="0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pt-BR" sz="1600"/>
              <a:t>Clique para adicionar o texto</a:t>
            </a:r>
          </a:p>
        </p:txBody>
      </p:sp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2" name="Espaço Reservado para Imagem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5" name="Espaço Reservado para Imagem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8" name="Espaço Reservado para Imagem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9" name="Espaço Reservado para Imagem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0" name="Espaço Reservado para Imagem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Espaço Reservado para Conteúd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ebra de se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pt-BR">
                <a:solidFill>
                  <a:schemeClr val="tx1">
                    <a:alpha val="60000"/>
                  </a:schemeClr>
                </a:solidFill>
              </a:rPr>
              <a:t>Clique para editar o estilo do subtítulo Mestre</a:t>
            </a:r>
            <a:endParaRPr lang="pt-BR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uebra de se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pt-BR">
                <a:solidFill>
                  <a:schemeClr val="tx1">
                    <a:alpha val="60000"/>
                  </a:schemeClr>
                </a:solidFill>
              </a:rPr>
              <a:t>Clique para editar o estilo do subtítulo Mestre</a:t>
            </a:r>
            <a:endParaRPr lang="pt-B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Linha do tempo da Tabela do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t-BR" dirty="0"/>
            </a:lvl1pPr>
          </a:lstStyle>
          <a:p>
            <a:pPr lvl="0" rtl="0">
              <a:lnSpc>
                <a:spcPct val="100000"/>
              </a:lnSpc>
            </a:pPr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orma Livre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0" name="Forma Livre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1" name="Forma Livre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17" name="Espaço Reservado para Conteúd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40" name="Títu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pt-BR"/>
              <a:t>Equipe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56" name="Espaço Reservado para Imagem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57" name="Espaço Reservado para Imagem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58" name="Espaço Reservado para Imagem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9" name="Espaço Reservado para Imagem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63" name="Espaço Reservado para Tex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61" name="Espaço Reservado para Tex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65" name="Espaço Reservado para Tex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64" name="Espaço Reservado para Tex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67" name="Espaço Reservado para Tex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66" name="Espaço Reservado para Tex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69" name="Espaço Reservado para Tex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68" name="Espaço Reservado para Tex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údo da coluna 2 (slide de comparaçã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t-B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t-BR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pt-BR"/>
              <a:t>Terça-feira, 2 de fevereiro, 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pt-BR"/>
              <a:t>Amostra de Texto de Rodapé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3" y="1318437"/>
            <a:ext cx="3856255" cy="2989881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pt-BR" sz="3600" b="0" i="0" dirty="0">
                <a:effectLst/>
                <a:latin typeface="Times New Roman" panose="02020603050405020304" pitchFamily="18" charset="0"/>
              </a:rPr>
              <a:t>A TDIC como ferramenta para a gestão do estoque e vendas de uma indústria de confecção de roupas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pt-BR" sz="3600" dirty="0"/>
          </a:p>
        </p:txBody>
      </p:sp>
      <p:pic>
        <p:nvPicPr>
          <p:cNvPr id="14" name="Espaço Reservado para Imagem 13" descr="Plano de fundo digital de pontos de dados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951"/>
            <a:ext cx="11761640" cy="1332000"/>
          </a:xfrm>
        </p:spPr>
        <p:txBody>
          <a:bodyPr rtlCol="0"/>
          <a:lstStyle/>
          <a:p>
            <a:pPr rtl="0"/>
            <a:r>
              <a:rPr lang="pt-BR" dirty="0"/>
              <a:t>Estrutura analítica de projeto(EAP)</a:t>
            </a:r>
          </a:p>
        </p:txBody>
      </p:sp>
      <p:sp>
        <p:nvSpPr>
          <p:cNvPr id="14" name="Espaço Reservado para Data 13">
            <a:extLst>
              <a:ext uri="{FF2B5EF4-FFF2-40B4-BE49-F238E27FC236}">
                <a16:creationId xmlns:a16="http://schemas.microsoft.com/office/drawing/2014/main" id="{D236478C-E242-44E0-8357-C72C9B58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t-BR" dirty="0"/>
              <a:t>Terça-feira, 19 de novembro, 2022</a:t>
            </a:r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BR" smtClean="0"/>
              <a:pPr rtl="0"/>
              <a:t>10</a:t>
            </a:fld>
            <a:endParaRPr lang="pt-BR"/>
          </a:p>
        </p:txBody>
      </p:sp>
      <p:pic>
        <p:nvPicPr>
          <p:cNvPr id="25" name="Espaço Reservado para Conteúdo 24" descr="Diagrama&#10;&#10;Descrição gerada automaticamente">
            <a:extLst>
              <a:ext uri="{FF2B5EF4-FFF2-40B4-BE49-F238E27FC236}">
                <a16:creationId xmlns:a16="http://schemas.microsoft.com/office/drawing/2014/main" id="{4E773D7A-5254-9130-A064-F818E47F663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1992774" y="1655179"/>
            <a:ext cx="8206451" cy="47557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1284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6" y="573963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Termo de abertura de projeto(TAP)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9763" y="1797125"/>
            <a:ext cx="5437186" cy="535354"/>
          </a:xfrm>
        </p:spPr>
        <p:txBody>
          <a:bodyPr rtlCol="0"/>
          <a:lstStyle/>
          <a:p>
            <a:pPr rtl="0"/>
            <a:r>
              <a:rPr lang="pt-BR" sz="2000" dirty="0"/>
              <a:t>O que é?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83700" y="2661508"/>
            <a:ext cx="5149961" cy="2549356"/>
          </a:xfrm>
        </p:spPr>
        <p:txBody>
          <a:bodyPr rtlCol="0"/>
          <a:lstStyle/>
          <a:p>
            <a:pPr marL="485775">
              <a:lnSpc>
                <a:spcPct val="115000"/>
              </a:lnSpc>
              <a:spcAft>
                <a:spcPts val="10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TAP (Termo de abertura do projeto) é um documento que autoriza de maneira formal a existência de um projeto e fornece ao gerente do projeto a autoridade e limites que ele necessita para aplicar, movimentar e gerenciar os recursos organizacionais relativos ao mesmo.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t-BR" dirty="0"/>
              <a:t>Terça-feira, 19 de novembro, 2022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BR" smtClean="0"/>
              <a:pPr rtl="0"/>
              <a:t>11</a:t>
            </a:fld>
            <a:endParaRPr lang="pt-BR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BPMN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t-BR" dirty="0"/>
              <a:t>Terça-feira, 19 de novembro, 2022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BR" smtClean="0"/>
              <a:pPr rtl="0"/>
              <a:t>12</a:t>
            </a:fld>
            <a:endParaRPr lang="pt-BR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pic>
        <p:nvPicPr>
          <p:cNvPr id="18" name="Imagem 17" descr="Interface gráfica do usuário, Diagrama, Word&#10;&#10;Descrição gerada automaticamente">
            <a:extLst>
              <a:ext uri="{FF2B5EF4-FFF2-40B4-BE49-F238E27FC236}">
                <a16:creationId xmlns:a16="http://schemas.microsoft.com/office/drawing/2014/main" id="{5642ADEA-0A61-9724-F944-28CFD357C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81" y="1340645"/>
            <a:ext cx="11834037" cy="47296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158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/>
          <a:lstStyle/>
          <a:p>
            <a:pPr rtl="0"/>
            <a:r>
              <a:rPr lang="pt-BR" dirty="0"/>
              <a:t>Documentação de requisitos</a:t>
            </a:r>
          </a:p>
        </p:txBody>
      </p:sp>
      <p:sp>
        <p:nvSpPr>
          <p:cNvPr id="14" name="Espaço Reservado para Data 13">
            <a:extLst>
              <a:ext uri="{FF2B5EF4-FFF2-40B4-BE49-F238E27FC236}">
                <a16:creationId xmlns:a16="http://schemas.microsoft.com/office/drawing/2014/main" id="{D236478C-E242-44E0-8357-C72C9B58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t-BR" dirty="0"/>
              <a:t>Terça-feira, 19 de novembro, 2022</a:t>
            </a:r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BR" smtClean="0"/>
              <a:pPr rtl="0"/>
              <a:t>13</a:t>
            </a:fld>
            <a:endParaRPr lang="pt-BR"/>
          </a:p>
        </p:txBody>
      </p:sp>
      <p:sp>
        <p:nvSpPr>
          <p:cNvPr id="24" name="Espaço Reservado para Texto 8">
            <a:extLst>
              <a:ext uri="{FF2B5EF4-FFF2-40B4-BE49-F238E27FC236}">
                <a16:creationId xmlns:a16="http://schemas.microsoft.com/office/drawing/2014/main" id="{67E69548-7D0B-1828-D15E-4F46356AC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9763" y="1797125"/>
            <a:ext cx="5437186" cy="535354"/>
          </a:xfrm>
        </p:spPr>
        <p:txBody>
          <a:bodyPr rtlCol="0"/>
          <a:lstStyle/>
          <a:p>
            <a:pPr rtl="0"/>
            <a:r>
              <a:rPr lang="pt-BR" dirty="0"/>
              <a:t>O que é?</a:t>
            </a:r>
          </a:p>
        </p:txBody>
      </p:sp>
      <p:sp>
        <p:nvSpPr>
          <p:cNvPr id="25" name="Espaço Reservado para Conteúdo 9">
            <a:extLst>
              <a:ext uri="{FF2B5EF4-FFF2-40B4-BE49-F238E27FC236}">
                <a16:creationId xmlns:a16="http://schemas.microsoft.com/office/drawing/2014/main" id="{2BE7F782-360D-7D3D-2239-9F1C1D157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83700" y="2661508"/>
            <a:ext cx="5149961" cy="2549356"/>
          </a:xfrm>
        </p:spPr>
        <p:txBody>
          <a:bodyPr rtlCol="0"/>
          <a:lstStyle/>
          <a:p>
            <a:pPr marL="485775">
              <a:lnSpc>
                <a:spcPct val="115000"/>
              </a:lnSpc>
              <a:spcAft>
                <a:spcPts val="1000"/>
              </a:spcAft>
            </a:pP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documento de requisitos d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elimita o escopo do conjunto de funcionalidades que um sistema deve prover, bem como descreve os atributos de qualidade que devem ser suportados.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547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Padrão do plano de fundo&#10;&#10;Descrição gerada automaticamente">
            <a:extLst>
              <a:ext uri="{FF2B5EF4-FFF2-40B4-BE49-F238E27FC236}">
                <a16:creationId xmlns:a16="http://schemas.microsoft.com/office/drawing/2014/main" id="{FA722CE6-168A-E96B-7CA6-DA8E1DF53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19" y="1552353"/>
            <a:ext cx="9675628" cy="46783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921201"/>
          </a:xfrm>
        </p:spPr>
        <p:txBody>
          <a:bodyPr rtlCol="0"/>
          <a:lstStyle/>
          <a:p>
            <a:pPr rtl="0"/>
            <a:r>
              <a:rPr lang="pt-BR" dirty="0"/>
              <a:t>Diagrama de caso de uso</a:t>
            </a:r>
          </a:p>
        </p:txBody>
      </p:sp>
      <p:sp>
        <p:nvSpPr>
          <p:cNvPr id="14" name="Espaço Reservado para Data 13">
            <a:extLst>
              <a:ext uri="{FF2B5EF4-FFF2-40B4-BE49-F238E27FC236}">
                <a16:creationId xmlns:a16="http://schemas.microsoft.com/office/drawing/2014/main" id="{D236478C-E242-44E0-8357-C72C9B58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t-BR"/>
              <a:t>Terça-feira, 2 de fevereiro, 20XX</a:t>
            </a:r>
            <a:endParaRPr lang="pt-BR" dirty="0"/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BR" smtClean="0"/>
              <a:pPr rtl="0"/>
              <a:t>14</a:t>
            </a:fld>
            <a:endParaRPr lang="pt-BR"/>
          </a:p>
        </p:txBody>
      </p:sp>
      <p:pic>
        <p:nvPicPr>
          <p:cNvPr id="27" name="Imagem 26" descr="Diagrama&#10;&#10;Descrição gerada automaticamente">
            <a:extLst>
              <a:ext uri="{FF2B5EF4-FFF2-40B4-BE49-F238E27FC236}">
                <a16:creationId xmlns:a16="http://schemas.microsoft.com/office/drawing/2014/main" id="{6311776F-9713-97EF-D8AA-1FEBDAF35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461" y="1788154"/>
            <a:ext cx="9306045" cy="4247492"/>
          </a:xfrm>
          <a:prstGeom prst="rect">
            <a:avLst/>
          </a:prstGeom>
          <a:effectLst>
            <a:outerShdw blurRad="50800" dist="50800" dir="5400000" algn="ctr" rotWithShape="0">
              <a:schemeClr val="tx2">
                <a:lumMod val="9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9688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/>
          <a:lstStyle/>
          <a:p>
            <a:pPr rtl="0"/>
            <a:r>
              <a:rPr lang="pt-BR" dirty="0"/>
              <a:t>Diagramas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094" y="1154599"/>
            <a:ext cx="3563936" cy="535354"/>
          </a:xfrm>
        </p:spPr>
        <p:txBody>
          <a:bodyPr rtlCol="0"/>
          <a:lstStyle/>
          <a:p>
            <a:pPr rtl="0"/>
            <a:r>
              <a:rPr lang="pt-BR" dirty="0"/>
              <a:t>Atividade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3A63626D-0E6E-4023-ABFC-A744C98621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87441" y="1154599"/>
            <a:ext cx="3566160" cy="535354"/>
          </a:xfrm>
        </p:spPr>
        <p:txBody>
          <a:bodyPr rtlCol="0"/>
          <a:lstStyle/>
          <a:p>
            <a:pPr rtl="0"/>
            <a:r>
              <a:rPr lang="pt-BR" dirty="0"/>
              <a:t>Maquina de estado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011920" y="1154599"/>
            <a:ext cx="3566160" cy="535354"/>
          </a:xfrm>
        </p:spPr>
        <p:txBody>
          <a:bodyPr rtlCol="0"/>
          <a:lstStyle/>
          <a:p>
            <a:pPr rtl="0"/>
            <a:r>
              <a:rPr lang="pt-BR" dirty="0"/>
              <a:t>Sequencia</a:t>
            </a:r>
          </a:p>
        </p:txBody>
      </p:sp>
      <p:sp>
        <p:nvSpPr>
          <p:cNvPr id="14" name="Espaço Reservado para Data 13">
            <a:extLst>
              <a:ext uri="{FF2B5EF4-FFF2-40B4-BE49-F238E27FC236}">
                <a16:creationId xmlns:a16="http://schemas.microsoft.com/office/drawing/2014/main" id="{D236478C-E242-44E0-8357-C72C9B58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t-BR"/>
              <a:t>Terça-feira, 2 de fevereiro, 20XX</a:t>
            </a:r>
            <a:endParaRPr lang="pt-BR" dirty="0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65A6DC02-681E-4AF7-AC6E-57CDDB2FB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BR" smtClean="0"/>
              <a:pPr rtl="0"/>
              <a:t>15</a:t>
            </a:fld>
            <a:endParaRPr lang="pt-BR"/>
          </a:p>
        </p:txBody>
      </p:sp>
      <p:pic>
        <p:nvPicPr>
          <p:cNvPr id="19" name="Imagem 18" descr="Diagrama&#10;&#10;Descrição gerada automaticamente">
            <a:extLst>
              <a:ext uri="{FF2B5EF4-FFF2-40B4-BE49-F238E27FC236}">
                <a16:creationId xmlns:a16="http://schemas.microsoft.com/office/drawing/2014/main" id="{C695BDE1-34FB-F332-6023-7CB065A53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98" y="1881275"/>
            <a:ext cx="2210764" cy="1712203"/>
          </a:xfrm>
          <a:prstGeom prst="rect">
            <a:avLst/>
          </a:prstGeom>
        </p:spPr>
      </p:pic>
      <p:pic>
        <p:nvPicPr>
          <p:cNvPr id="21" name="Imagem 20" descr="Diagrama&#10;&#10;Descrição gerada automaticamente">
            <a:extLst>
              <a:ext uri="{FF2B5EF4-FFF2-40B4-BE49-F238E27FC236}">
                <a16:creationId xmlns:a16="http://schemas.microsoft.com/office/drawing/2014/main" id="{7E6BB299-6326-D461-8C0A-46C55A5CF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36" y="3938907"/>
            <a:ext cx="2210764" cy="1712203"/>
          </a:xfrm>
          <a:prstGeom prst="rect">
            <a:avLst/>
          </a:prstGeom>
        </p:spPr>
      </p:pic>
      <p:pic>
        <p:nvPicPr>
          <p:cNvPr id="23" name="Imagem 22" descr="Diagrama&#10;&#10;Descrição gerada automaticamente">
            <a:extLst>
              <a:ext uri="{FF2B5EF4-FFF2-40B4-BE49-F238E27FC236}">
                <a16:creationId xmlns:a16="http://schemas.microsoft.com/office/drawing/2014/main" id="{A8BB7708-BE18-7881-6826-6CDAC11D0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701" y="1881275"/>
            <a:ext cx="2395960" cy="1834198"/>
          </a:xfrm>
          <a:prstGeom prst="rect">
            <a:avLst/>
          </a:prstGeom>
        </p:spPr>
      </p:pic>
      <p:pic>
        <p:nvPicPr>
          <p:cNvPr id="25" name="Imagem 24" descr="Diagrama&#10;&#10;Descrição gerada automaticamente">
            <a:extLst>
              <a:ext uri="{FF2B5EF4-FFF2-40B4-BE49-F238E27FC236}">
                <a16:creationId xmlns:a16="http://schemas.microsoft.com/office/drawing/2014/main" id="{50C5B265-07D0-0481-E8EA-1407CF642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5701" y="3938907"/>
            <a:ext cx="2395960" cy="1834198"/>
          </a:xfrm>
          <a:prstGeom prst="rect">
            <a:avLst/>
          </a:prstGeom>
        </p:spPr>
      </p:pic>
      <p:pic>
        <p:nvPicPr>
          <p:cNvPr id="27" name="Imagem 26" descr="Diagrama, Desenho técnico&#10;&#10;Descrição gerada automaticamente">
            <a:extLst>
              <a:ext uri="{FF2B5EF4-FFF2-40B4-BE49-F238E27FC236}">
                <a16:creationId xmlns:a16="http://schemas.microsoft.com/office/drawing/2014/main" id="{4864AC88-D553-5633-B352-0CC31C562B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920" y="1942272"/>
            <a:ext cx="2395960" cy="1712204"/>
          </a:xfrm>
          <a:prstGeom prst="rect">
            <a:avLst/>
          </a:prstGeom>
        </p:spPr>
      </p:pic>
      <p:pic>
        <p:nvPicPr>
          <p:cNvPr id="29" name="Imagem 28" descr="Diagrama&#10;&#10;Descrição gerada automaticamente">
            <a:extLst>
              <a:ext uri="{FF2B5EF4-FFF2-40B4-BE49-F238E27FC236}">
                <a16:creationId xmlns:a16="http://schemas.microsoft.com/office/drawing/2014/main" id="{1FC64AF2-FEAD-E26D-414E-74A17CD965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6920" y="4062929"/>
            <a:ext cx="2395960" cy="171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12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/>
          <a:lstStyle/>
          <a:p>
            <a:pPr rtl="0"/>
            <a:r>
              <a:rPr lang="pt-BR" dirty="0"/>
              <a:t>Prototipação de telas</a:t>
            </a:r>
          </a:p>
        </p:txBody>
      </p:sp>
      <p:sp>
        <p:nvSpPr>
          <p:cNvPr id="14" name="Espaço Reservado para Data 13">
            <a:extLst>
              <a:ext uri="{FF2B5EF4-FFF2-40B4-BE49-F238E27FC236}">
                <a16:creationId xmlns:a16="http://schemas.microsoft.com/office/drawing/2014/main" id="{D236478C-E242-44E0-8357-C72C9B58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t-BR"/>
              <a:t>Terça-feira, 2 de fevereiro, 20XX</a:t>
            </a:r>
            <a:endParaRPr lang="pt-BR" dirty="0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65A6DC02-681E-4AF7-AC6E-57CDDB2FB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BR" smtClean="0"/>
              <a:pPr rtl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8081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 descr="Padrão do plano de fundo&#10;&#10;Descrição gerada automaticamente">
            <a:extLst>
              <a:ext uri="{FF2B5EF4-FFF2-40B4-BE49-F238E27FC236}">
                <a16:creationId xmlns:a16="http://schemas.microsoft.com/office/drawing/2014/main" id="{70EE3EBD-6F9F-6349-D8EB-47A843B62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11" y="1669312"/>
            <a:ext cx="11236002" cy="42849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/>
          <a:lstStyle/>
          <a:p>
            <a:pPr rtl="0"/>
            <a:r>
              <a:rPr lang="pt-BR" dirty="0"/>
              <a:t>Matriz de rastreabilidade </a:t>
            </a:r>
            <a:br>
              <a:rPr lang="pt-BR" dirty="0"/>
            </a:br>
            <a:endParaRPr lang="pt-BR" dirty="0"/>
          </a:p>
        </p:txBody>
      </p:sp>
      <p:sp>
        <p:nvSpPr>
          <p:cNvPr id="14" name="Espaço Reservado para Data 13">
            <a:extLst>
              <a:ext uri="{FF2B5EF4-FFF2-40B4-BE49-F238E27FC236}">
                <a16:creationId xmlns:a16="http://schemas.microsoft.com/office/drawing/2014/main" id="{D236478C-E242-44E0-8357-C72C9B58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t-BR"/>
              <a:t>Terça-feira, 2 de fevereiro, 20XX</a:t>
            </a:r>
            <a:endParaRPr lang="pt-BR" dirty="0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65A6DC02-681E-4AF7-AC6E-57CDDB2FB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BR" smtClean="0"/>
              <a:pPr rtl="0"/>
              <a:t>17</a:t>
            </a:fld>
            <a:endParaRPr lang="pt-BR"/>
          </a:p>
        </p:txBody>
      </p:sp>
      <p:graphicFrame>
        <p:nvGraphicFramePr>
          <p:cNvPr id="24" name="Espaço Reservado para Conteúdo 23">
            <a:extLst>
              <a:ext uri="{FF2B5EF4-FFF2-40B4-BE49-F238E27FC236}">
                <a16:creationId xmlns:a16="http://schemas.microsoft.com/office/drawing/2014/main" id="{EE82E4F6-4740-86C4-66BA-1040F4AAF894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534829545"/>
              </p:ext>
            </p:extLst>
          </p:nvPr>
        </p:nvGraphicFramePr>
        <p:xfrm>
          <a:off x="671331" y="1759352"/>
          <a:ext cx="10718162" cy="4074285"/>
        </p:xfrm>
        <a:graphic>
          <a:graphicData uri="http://schemas.openxmlformats.org/drawingml/2006/table">
            <a:tbl>
              <a:tblPr/>
              <a:tblGrid>
                <a:gridCol w="412237">
                  <a:extLst>
                    <a:ext uri="{9D8B030D-6E8A-4147-A177-3AD203B41FA5}">
                      <a16:colId xmlns:a16="http://schemas.microsoft.com/office/drawing/2014/main" val="2420567134"/>
                    </a:ext>
                  </a:extLst>
                </a:gridCol>
                <a:gridCol w="412237">
                  <a:extLst>
                    <a:ext uri="{9D8B030D-6E8A-4147-A177-3AD203B41FA5}">
                      <a16:colId xmlns:a16="http://schemas.microsoft.com/office/drawing/2014/main" val="1306028197"/>
                    </a:ext>
                  </a:extLst>
                </a:gridCol>
                <a:gridCol w="412237">
                  <a:extLst>
                    <a:ext uri="{9D8B030D-6E8A-4147-A177-3AD203B41FA5}">
                      <a16:colId xmlns:a16="http://schemas.microsoft.com/office/drawing/2014/main" val="3905273863"/>
                    </a:ext>
                  </a:extLst>
                </a:gridCol>
                <a:gridCol w="412237">
                  <a:extLst>
                    <a:ext uri="{9D8B030D-6E8A-4147-A177-3AD203B41FA5}">
                      <a16:colId xmlns:a16="http://schemas.microsoft.com/office/drawing/2014/main" val="1561501828"/>
                    </a:ext>
                  </a:extLst>
                </a:gridCol>
                <a:gridCol w="412237">
                  <a:extLst>
                    <a:ext uri="{9D8B030D-6E8A-4147-A177-3AD203B41FA5}">
                      <a16:colId xmlns:a16="http://schemas.microsoft.com/office/drawing/2014/main" val="113115719"/>
                    </a:ext>
                  </a:extLst>
                </a:gridCol>
                <a:gridCol w="412237">
                  <a:extLst>
                    <a:ext uri="{9D8B030D-6E8A-4147-A177-3AD203B41FA5}">
                      <a16:colId xmlns:a16="http://schemas.microsoft.com/office/drawing/2014/main" val="815280251"/>
                    </a:ext>
                  </a:extLst>
                </a:gridCol>
                <a:gridCol w="412237">
                  <a:extLst>
                    <a:ext uri="{9D8B030D-6E8A-4147-A177-3AD203B41FA5}">
                      <a16:colId xmlns:a16="http://schemas.microsoft.com/office/drawing/2014/main" val="1901739061"/>
                    </a:ext>
                  </a:extLst>
                </a:gridCol>
                <a:gridCol w="412237">
                  <a:extLst>
                    <a:ext uri="{9D8B030D-6E8A-4147-A177-3AD203B41FA5}">
                      <a16:colId xmlns:a16="http://schemas.microsoft.com/office/drawing/2014/main" val="2551517570"/>
                    </a:ext>
                  </a:extLst>
                </a:gridCol>
                <a:gridCol w="412237">
                  <a:extLst>
                    <a:ext uri="{9D8B030D-6E8A-4147-A177-3AD203B41FA5}">
                      <a16:colId xmlns:a16="http://schemas.microsoft.com/office/drawing/2014/main" val="974884587"/>
                    </a:ext>
                  </a:extLst>
                </a:gridCol>
                <a:gridCol w="412237">
                  <a:extLst>
                    <a:ext uri="{9D8B030D-6E8A-4147-A177-3AD203B41FA5}">
                      <a16:colId xmlns:a16="http://schemas.microsoft.com/office/drawing/2014/main" val="1264438685"/>
                    </a:ext>
                  </a:extLst>
                </a:gridCol>
                <a:gridCol w="412237">
                  <a:extLst>
                    <a:ext uri="{9D8B030D-6E8A-4147-A177-3AD203B41FA5}">
                      <a16:colId xmlns:a16="http://schemas.microsoft.com/office/drawing/2014/main" val="3914942603"/>
                    </a:ext>
                  </a:extLst>
                </a:gridCol>
                <a:gridCol w="412237">
                  <a:extLst>
                    <a:ext uri="{9D8B030D-6E8A-4147-A177-3AD203B41FA5}">
                      <a16:colId xmlns:a16="http://schemas.microsoft.com/office/drawing/2014/main" val="1499969567"/>
                    </a:ext>
                  </a:extLst>
                </a:gridCol>
                <a:gridCol w="412237">
                  <a:extLst>
                    <a:ext uri="{9D8B030D-6E8A-4147-A177-3AD203B41FA5}">
                      <a16:colId xmlns:a16="http://schemas.microsoft.com/office/drawing/2014/main" val="743668654"/>
                    </a:ext>
                  </a:extLst>
                </a:gridCol>
                <a:gridCol w="412237">
                  <a:extLst>
                    <a:ext uri="{9D8B030D-6E8A-4147-A177-3AD203B41FA5}">
                      <a16:colId xmlns:a16="http://schemas.microsoft.com/office/drawing/2014/main" val="450845568"/>
                    </a:ext>
                  </a:extLst>
                </a:gridCol>
                <a:gridCol w="412237">
                  <a:extLst>
                    <a:ext uri="{9D8B030D-6E8A-4147-A177-3AD203B41FA5}">
                      <a16:colId xmlns:a16="http://schemas.microsoft.com/office/drawing/2014/main" val="630892605"/>
                    </a:ext>
                  </a:extLst>
                </a:gridCol>
                <a:gridCol w="412237">
                  <a:extLst>
                    <a:ext uri="{9D8B030D-6E8A-4147-A177-3AD203B41FA5}">
                      <a16:colId xmlns:a16="http://schemas.microsoft.com/office/drawing/2014/main" val="2939076936"/>
                    </a:ext>
                  </a:extLst>
                </a:gridCol>
                <a:gridCol w="412237">
                  <a:extLst>
                    <a:ext uri="{9D8B030D-6E8A-4147-A177-3AD203B41FA5}">
                      <a16:colId xmlns:a16="http://schemas.microsoft.com/office/drawing/2014/main" val="150505715"/>
                    </a:ext>
                  </a:extLst>
                </a:gridCol>
                <a:gridCol w="412237">
                  <a:extLst>
                    <a:ext uri="{9D8B030D-6E8A-4147-A177-3AD203B41FA5}">
                      <a16:colId xmlns:a16="http://schemas.microsoft.com/office/drawing/2014/main" val="1173845214"/>
                    </a:ext>
                  </a:extLst>
                </a:gridCol>
                <a:gridCol w="412237">
                  <a:extLst>
                    <a:ext uri="{9D8B030D-6E8A-4147-A177-3AD203B41FA5}">
                      <a16:colId xmlns:a16="http://schemas.microsoft.com/office/drawing/2014/main" val="2683041772"/>
                    </a:ext>
                  </a:extLst>
                </a:gridCol>
                <a:gridCol w="412237">
                  <a:extLst>
                    <a:ext uri="{9D8B030D-6E8A-4147-A177-3AD203B41FA5}">
                      <a16:colId xmlns:a16="http://schemas.microsoft.com/office/drawing/2014/main" val="4036577965"/>
                    </a:ext>
                  </a:extLst>
                </a:gridCol>
                <a:gridCol w="412237">
                  <a:extLst>
                    <a:ext uri="{9D8B030D-6E8A-4147-A177-3AD203B41FA5}">
                      <a16:colId xmlns:a16="http://schemas.microsoft.com/office/drawing/2014/main" val="2720709355"/>
                    </a:ext>
                  </a:extLst>
                </a:gridCol>
                <a:gridCol w="412237">
                  <a:extLst>
                    <a:ext uri="{9D8B030D-6E8A-4147-A177-3AD203B41FA5}">
                      <a16:colId xmlns:a16="http://schemas.microsoft.com/office/drawing/2014/main" val="1682118726"/>
                    </a:ext>
                  </a:extLst>
                </a:gridCol>
                <a:gridCol w="412237">
                  <a:extLst>
                    <a:ext uri="{9D8B030D-6E8A-4147-A177-3AD203B41FA5}">
                      <a16:colId xmlns:a16="http://schemas.microsoft.com/office/drawing/2014/main" val="4289516604"/>
                    </a:ext>
                  </a:extLst>
                </a:gridCol>
                <a:gridCol w="412237">
                  <a:extLst>
                    <a:ext uri="{9D8B030D-6E8A-4147-A177-3AD203B41FA5}">
                      <a16:colId xmlns:a16="http://schemas.microsoft.com/office/drawing/2014/main" val="494513788"/>
                    </a:ext>
                  </a:extLst>
                </a:gridCol>
                <a:gridCol w="412237">
                  <a:extLst>
                    <a:ext uri="{9D8B030D-6E8A-4147-A177-3AD203B41FA5}">
                      <a16:colId xmlns:a16="http://schemas.microsoft.com/office/drawing/2014/main" val="2978946223"/>
                    </a:ext>
                  </a:extLst>
                </a:gridCol>
                <a:gridCol w="412237">
                  <a:extLst>
                    <a:ext uri="{9D8B030D-6E8A-4147-A177-3AD203B41FA5}">
                      <a16:colId xmlns:a16="http://schemas.microsoft.com/office/drawing/2014/main" val="4066637525"/>
                    </a:ext>
                  </a:extLst>
                </a:gridCol>
              </a:tblGrid>
              <a:tr h="149221">
                <a:tc gridSpan="26">
                  <a:txBody>
                    <a:bodyPr/>
                    <a:lstStyle/>
                    <a:p>
                      <a:pPr algn="ct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Requisitos x Caso de Uso</a:t>
                      </a: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423636"/>
                  </a:ext>
                </a:extLst>
              </a:tr>
              <a:tr h="149221"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UC001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UC002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UC003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UC004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UC005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UC006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UC007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UC008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UC009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UC010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UC011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UC012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UC013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UC014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UC015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UC016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UC017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UC018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UC019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UC020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UC021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UC022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UC023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UC024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UC025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744313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RF001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4220679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RF002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978356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RF003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935604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RF004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41048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RF005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31675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RF006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772534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RF007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80081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RF008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650672"/>
                  </a:ext>
                </a:extLst>
              </a:tr>
              <a:tr h="204553">
                <a:tc gridSpan="11">
                  <a:txBody>
                    <a:bodyPr/>
                    <a:lstStyle/>
                    <a:p>
                      <a:pPr algn="ctr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Requisitos x Regra de Negocio</a:t>
                      </a: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941578"/>
                  </a:ext>
                </a:extLst>
              </a:tr>
              <a:tr h="149221"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RN001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RN002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RN003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RN004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RN005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RN006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RN007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RN008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RN009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RN010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76276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RF001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110147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RF002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468461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RF003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934505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RF004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456944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RF005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915032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RF006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658170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RF007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78429"/>
                  </a:ext>
                </a:extLst>
              </a:tr>
              <a:tr h="204553">
                <a:tc>
                  <a:txBody>
                    <a:bodyPr/>
                    <a:lstStyle/>
                    <a:p>
                      <a:pPr algn="l" fontAlgn="b"/>
                      <a:r>
                        <a:rPr lang="pt-BR" sz="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RF008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387690"/>
                  </a:ext>
                </a:extLst>
              </a:tr>
              <a:tr h="149221"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54" marR="2354" marT="23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787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9358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/>
          <a:lstStyle/>
          <a:p>
            <a:pPr rtl="0"/>
            <a:r>
              <a:rPr lang="pt-BR" dirty="0"/>
              <a:t>Documentação de portabilidade</a:t>
            </a:r>
          </a:p>
        </p:txBody>
      </p:sp>
      <p:sp>
        <p:nvSpPr>
          <p:cNvPr id="14" name="Espaço Reservado para Data 13">
            <a:extLst>
              <a:ext uri="{FF2B5EF4-FFF2-40B4-BE49-F238E27FC236}">
                <a16:creationId xmlns:a16="http://schemas.microsoft.com/office/drawing/2014/main" id="{D236478C-E242-44E0-8357-C72C9B58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t-BR"/>
              <a:t>Terça-feira, 2 de fevereiro, 20XX</a:t>
            </a:r>
            <a:endParaRPr lang="pt-BR" dirty="0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65A6DC02-681E-4AF7-AC6E-57CDDB2FB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BR" smtClean="0"/>
              <a:pPr rtl="0"/>
              <a:t>18</a:t>
            </a:fld>
            <a:endParaRPr lang="pt-BR"/>
          </a:p>
        </p:txBody>
      </p:sp>
      <p:sp>
        <p:nvSpPr>
          <p:cNvPr id="24" name="Espaço Reservado para Texto 8">
            <a:extLst>
              <a:ext uri="{FF2B5EF4-FFF2-40B4-BE49-F238E27FC236}">
                <a16:creationId xmlns:a16="http://schemas.microsoft.com/office/drawing/2014/main" id="{0A49D063-6151-DC4E-BFCC-317115A10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9763" y="1797125"/>
            <a:ext cx="5437186" cy="535354"/>
          </a:xfrm>
        </p:spPr>
        <p:txBody>
          <a:bodyPr rtlCol="0"/>
          <a:lstStyle/>
          <a:p>
            <a:pPr rtl="0"/>
            <a:r>
              <a:rPr lang="pt-BR" dirty="0"/>
              <a:t>O que é?</a:t>
            </a:r>
          </a:p>
        </p:txBody>
      </p:sp>
      <p:sp>
        <p:nvSpPr>
          <p:cNvPr id="25" name="Espaço Reservado para Conteúdo 9">
            <a:extLst>
              <a:ext uri="{FF2B5EF4-FFF2-40B4-BE49-F238E27FC236}">
                <a16:creationId xmlns:a16="http://schemas.microsoft.com/office/drawing/2014/main" id="{EC006B89-9E3B-9120-499D-B6EB7EEBC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83700" y="2661508"/>
            <a:ext cx="5149961" cy="2549356"/>
          </a:xfrm>
        </p:spPr>
        <p:txBody>
          <a:bodyPr rtlCol="0"/>
          <a:lstStyle/>
          <a:p>
            <a:pPr marL="485775">
              <a:lnSpc>
                <a:spcPct val="115000"/>
              </a:lnSpc>
              <a:spcAft>
                <a:spcPts val="10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TAP (Termo de abertura do projeto) é um documento que autoriza de maneira formal a existência de um projeto e fornece ao gerente do projeto a autoridade e limites que ele necessita para aplicar, movimentar e gerenciar os recursos organizacionais relativos ao mesmo.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236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 descr="Padrão do plano de fundo&#10;&#10;Descrição gerada automaticamente">
            <a:extLst>
              <a:ext uri="{FF2B5EF4-FFF2-40B4-BE49-F238E27FC236}">
                <a16:creationId xmlns:a16="http://schemas.microsoft.com/office/drawing/2014/main" id="{D95C7286-BA33-A9D1-BC9B-23C484F86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11" y="1275908"/>
            <a:ext cx="11236002" cy="51461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/>
          <a:lstStyle/>
          <a:p>
            <a:pPr rtl="0"/>
            <a:r>
              <a:rPr lang="pt-BR" dirty="0" err="1"/>
              <a:t>Metricas</a:t>
            </a:r>
            <a:endParaRPr lang="pt-BR" dirty="0"/>
          </a:p>
        </p:txBody>
      </p:sp>
      <p:sp>
        <p:nvSpPr>
          <p:cNvPr id="14" name="Espaço Reservado para Data 13">
            <a:extLst>
              <a:ext uri="{FF2B5EF4-FFF2-40B4-BE49-F238E27FC236}">
                <a16:creationId xmlns:a16="http://schemas.microsoft.com/office/drawing/2014/main" id="{D236478C-E242-44E0-8357-C72C9B58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t-BR"/>
              <a:t>Terça-feira, 2 de fevereiro, 20XX</a:t>
            </a:r>
            <a:endParaRPr lang="pt-BR" dirty="0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65A6DC02-681E-4AF7-AC6E-57CDDB2FB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BR" smtClean="0"/>
              <a:pPr rtl="0"/>
              <a:t>19</a:t>
            </a:fld>
            <a:endParaRPr lang="pt-BR"/>
          </a:p>
        </p:txBody>
      </p:sp>
      <p:graphicFrame>
        <p:nvGraphicFramePr>
          <p:cNvPr id="24" name="Tabela 23">
            <a:extLst>
              <a:ext uri="{FF2B5EF4-FFF2-40B4-BE49-F238E27FC236}">
                <a16:creationId xmlns:a16="http://schemas.microsoft.com/office/drawing/2014/main" id="{7C993B03-D20D-3610-755C-B2F2B46FB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399379"/>
              </p:ext>
            </p:extLst>
          </p:nvPr>
        </p:nvGraphicFramePr>
        <p:xfrm>
          <a:off x="550862" y="1467293"/>
          <a:ext cx="10879135" cy="4552859"/>
        </p:xfrm>
        <a:graphic>
          <a:graphicData uri="http://schemas.openxmlformats.org/drawingml/2006/table">
            <a:tbl>
              <a:tblPr/>
              <a:tblGrid>
                <a:gridCol w="449307">
                  <a:extLst>
                    <a:ext uri="{9D8B030D-6E8A-4147-A177-3AD203B41FA5}">
                      <a16:colId xmlns:a16="http://schemas.microsoft.com/office/drawing/2014/main" val="1251100184"/>
                    </a:ext>
                  </a:extLst>
                </a:gridCol>
                <a:gridCol w="449307">
                  <a:extLst>
                    <a:ext uri="{9D8B030D-6E8A-4147-A177-3AD203B41FA5}">
                      <a16:colId xmlns:a16="http://schemas.microsoft.com/office/drawing/2014/main" val="1742599573"/>
                    </a:ext>
                  </a:extLst>
                </a:gridCol>
                <a:gridCol w="368285">
                  <a:extLst>
                    <a:ext uri="{9D8B030D-6E8A-4147-A177-3AD203B41FA5}">
                      <a16:colId xmlns:a16="http://schemas.microsoft.com/office/drawing/2014/main" val="2862897757"/>
                    </a:ext>
                  </a:extLst>
                </a:gridCol>
                <a:gridCol w="265166">
                  <a:extLst>
                    <a:ext uri="{9D8B030D-6E8A-4147-A177-3AD203B41FA5}">
                      <a16:colId xmlns:a16="http://schemas.microsoft.com/office/drawing/2014/main" val="461756906"/>
                    </a:ext>
                  </a:extLst>
                </a:gridCol>
                <a:gridCol w="1149049">
                  <a:extLst>
                    <a:ext uri="{9D8B030D-6E8A-4147-A177-3AD203B41FA5}">
                      <a16:colId xmlns:a16="http://schemas.microsoft.com/office/drawing/2014/main" val="2679473819"/>
                    </a:ext>
                  </a:extLst>
                </a:gridCol>
                <a:gridCol w="1149049">
                  <a:extLst>
                    <a:ext uri="{9D8B030D-6E8A-4147-A177-3AD203B41FA5}">
                      <a16:colId xmlns:a16="http://schemas.microsoft.com/office/drawing/2014/main" val="509526812"/>
                    </a:ext>
                  </a:extLst>
                </a:gridCol>
                <a:gridCol w="464038">
                  <a:extLst>
                    <a:ext uri="{9D8B030D-6E8A-4147-A177-3AD203B41FA5}">
                      <a16:colId xmlns:a16="http://schemas.microsoft.com/office/drawing/2014/main" val="3771472231"/>
                    </a:ext>
                  </a:extLst>
                </a:gridCol>
                <a:gridCol w="1097489">
                  <a:extLst>
                    <a:ext uri="{9D8B030D-6E8A-4147-A177-3AD203B41FA5}">
                      <a16:colId xmlns:a16="http://schemas.microsoft.com/office/drawing/2014/main" val="552631779"/>
                    </a:ext>
                  </a:extLst>
                </a:gridCol>
                <a:gridCol w="1097489">
                  <a:extLst>
                    <a:ext uri="{9D8B030D-6E8A-4147-A177-3AD203B41FA5}">
                      <a16:colId xmlns:a16="http://schemas.microsoft.com/office/drawing/2014/main" val="3807228357"/>
                    </a:ext>
                  </a:extLst>
                </a:gridCol>
                <a:gridCol w="1097489">
                  <a:extLst>
                    <a:ext uri="{9D8B030D-6E8A-4147-A177-3AD203B41FA5}">
                      <a16:colId xmlns:a16="http://schemas.microsoft.com/office/drawing/2014/main" val="1589953069"/>
                    </a:ext>
                  </a:extLst>
                </a:gridCol>
                <a:gridCol w="1097489">
                  <a:extLst>
                    <a:ext uri="{9D8B030D-6E8A-4147-A177-3AD203B41FA5}">
                      <a16:colId xmlns:a16="http://schemas.microsoft.com/office/drawing/2014/main" val="2900456749"/>
                    </a:ext>
                  </a:extLst>
                </a:gridCol>
                <a:gridCol w="1097489">
                  <a:extLst>
                    <a:ext uri="{9D8B030D-6E8A-4147-A177-3AD203B41FA5}">
                      <a16:colId xmlns:a16="http://schemas.microsoft.com/office/drawing/2014/main" val="119827769"/>
                    </a:ext>
                  </a:extLst>
                </a:gridCol>
                <a:gridCol w="1097489">
                  <a:extLst>
                    <a:ext uri="{9D8B030D-6E8A-4147-A177-3AD203B41FA5}">
                      <a16:colId xmlns:a16="http://schemas.microsoft.com/office/drawing/2014/main" val="1988781127"/>
                    </a:ext>
                  </a:extLst>
                </a:gridCol>
              </a:tblGrid>
              <a:tr h="19831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Função 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Nº de ocorrência 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Complexidade 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Peso 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Resultado 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Nível de Influência do Sistema (0 a 5)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Tabela a(Usuario)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Tabela b(Venda)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Tabela c(Produto)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Tabela d(Estoque)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Tabela e(Categoria)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Geral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263122"/>
                  </a:ext>
                </a:extLst>
              </a:tr>
              <a:tr h="9223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entradas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Simples 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Comunicação de dados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Produto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406033"/>
                  </a:ext>
                </a:extLst>
              </a:tr>
              <a:tr h="9223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Médio 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Performance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Nome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Nome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Quantidade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Nome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147193"/>
                  </a:ext>
                </a:extLst>
              </a:tr>
              <a:tr h="9223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complexo 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Volume de transações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Produtos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931682"/>
                  </a:ext>
                </a:extLst>
              </a:tr>
              <a:tr h="92238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Eficiência do usuário final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Telefone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Desconto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674475"/>
                  </a:ext>
                </a:extLst>
              </a:tr>
              <a:tr h="9223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saídas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Simples 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Processamento complexo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Senha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Valor_Desconto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Tamanho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445818"/>
                  </a:ext>
                </a:extLst>
              </a:tr>
              <a:tr h="9223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Médio 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Facilidade de implantação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Cargo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Valor_Total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Valor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969307"/>
                  </a:ext>
                </a:extLst>
              </a:tr>
              <a:tr h="9223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complexo 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Múltiplos locais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Custo_Total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991380"/>
                  </a:ext>
                </a:extLst>
              </a:tr>
              <a:tr h="92238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Processamento distribuído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Lucro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0293"/>
                  </a:ext>
                </a:extLst>
              </a:tr>
              <a:tr h="9223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consultas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Simples 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Utilização de equipamento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930838"/>
                  </a:ext>
                </a:extLst>
              </a:tr>
              <a:tr h="9223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Médio 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Entrada de dados on-line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977165"/>
                  </a:ext>
                </a:extLst>
              </a:tr>
              <a:tr h="9223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complexo 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Atualização on-line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598780"/>
                  </a:ext>
                </a:extLst>
              </a:tr>
              <a:tr h="92238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Reutilização de código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369877"/>
                  </a:ext>
                </a:extLst>
              </a:tr>
              <a:tr h="9223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arquivos 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Simples 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Facilidade operacional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050827"/>
                  </a:ext>
                </a:extLst>
              </a:tr>
              <a:tr h="9223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Médio 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Facilidade de mudanças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700498"/>
                  </a:ext>
                </a:extLst>
              </a:tr>
              <a:tr h="9223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complexo 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1598741"/>
                  </a:ext>
                </a:extLst>
              </a:tr>
              <a:tr h="92238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de NI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9422246"/>
                  </a:ext>
                </a:extLst>
              </a:tr>
              <a:tr h="9223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interfaces 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Simples 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1632980"/>
                  </a:ext>
                </a:extLst>
              </a:tr>
              <a:tr h="18447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Médio 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 = multiplicar o NI pela taxa real =0,65+(0,01*I19)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1,35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449295"/>
                  </a:ext>
                </a:extLst>
              </a:tr>
              <a:tr h="9223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complexo 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150177"/>
                  </a:ext>
                </a:extLst>
              </a:tr>
              <a:tr h="189087">
                <a:tc gridSpan="4">
                  <a:txBody>
                    <a:bodyPr/>
                    <a:lstStyle/>
                    <a:p>
                      <a:pPr algn="r" fontAlgn="ctr"/>
                      <a:r>
                        <a:rPr lang="pt-BR" sz="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de FP’b 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FP'r = multiplicar o FP'b pelo FA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119451"/>
                  </a:ext>
                </a:extLst>
              </a:tr>
              <a:tr h="189087"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Informe o nº de LOC da Linguagem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1838455"/>
                  </a:ext>
                </a:extLst>
              </a:tr>
              <a:tr h="18908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Estimativas do número médio de LOC por FP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KLOC = Multiplicar o FP'r pelo tipo de linguagem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699223"/>
                  </a:ext>
                </a:extLst>
              </a:tr>
              <a:tr h="9223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Cobol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de KLOC</a:t>
                      </a: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3915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6503970"/>
                  </a:ext>
                </a:extLst>
              </a:tr>
              <a:tr h="92238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Pascal</a:t>
                      </a: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428125"/>
                  </a:ext>
                </a:extLst>
              </a:tr>
              <a:tr h="92238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Linguagens Orientadas a Objeto (C++)</a:t>
                      </a: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Informe o tipo de sistema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3.300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109034"/>
                  </a:ext>
                </a:extLst>
              </a:tr>
              <a:tr h="92238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Java / Delphi / Visual Basic</a:t>
                      </a: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211707"/>
                  </a:ext>
                </a:extLst>
              </a:tr>
              <a:tr h="16695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Geradores de Código (SQL + HTML)</a:t>
                      </a: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PRAZO (dividir o KLOC pelo tipo de sistema)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220222"/>
                  </a:ext>
                </a:extLst>
              </a:tr>
              <a:tr h="198311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(RESULTADO DA DIVISÃO) QTDD DE MESES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1,19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6555946"/>
                  </a:ext>
                </a:extLst>
              </a:tr>
              <a:tr h="9223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Tipo de Sistema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Produ - Kloc/Loc /mês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QTDD DE DIAS (% x 22)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091758"/>
                  </a:ext>
                </a:extLst>
              </a:tr>
              <a:tr h="9223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Sistema Comercial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2.500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QTDD DE HORAS (% x 6)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131022"/>
                  </a:ext>
                </a:extLst>
              </a:tr>
              <a:tr h="9223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Comércio Eletrônico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3.600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QTDD DE MINUTOS (% x 60)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041772"/>
                  </a:ext>
                </a:extLst>
              </a:tr>
              <a:tr h="9223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Sistema Web</a:t>
                      </a: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3.300</a:t>
                      </a: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5816151"/>
                  </a:ext>
                </a:extLst>
              </a:tr>
              <a:tr h="92238">
                <a:tc>
                  <a:txBody>
                    <a:bodyPr/>
                    <a:lstStyle/>
                    <a:p>
                      <a:pPr algn="ctr" fontAlgn="ctr"/>
                      <a:endParaRPr lang="pt-BR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 - INVESTIMENTO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870330"/>
                  </a:ext>
                </a:extLst>
              </a:tr>
              <a:tr h="92238"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PRAZO</a:t>
                      </a: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0182"/>
                  </a:ext>
                </a:extLst>
              </a:tr>
              <a:tr h="184475"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DIAS/MÊS</a:t>
                      </a: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Informe o valor da hora de trabalho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R$ 25,00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053447"/>
                  </a:ext>
                </a:extLst>
              </a:tr>
              <a:tr h="189087"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HORAS/DIA</a:t>
                      </a: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ISO (NORMA INTERNACIONAL) HORAS/MÊS = </a:t>
                      </a: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137823"/>
                  </a:ext>
                </a:extLst>
              </a:tr>
              <a:tr h="189087"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MINUTOS/HORA</a:t>
                      </a: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FÓRMULA = 132 * RESULTADO DA DIVISÃO * VALOR DA HORA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4878447"/>
                  </a:ext>
                </a:extLst>
              </a:tr>
              <a:tr h="92238"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30" marR="4030" marT="4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1997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34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rtlCol="0"/>
          <a:lstStyle/>
          <a:p>
            <a:pPr rtl="0"/>
            <a:r>
              <a:rPr lang="pt-BR" dirty="0"/>
              <a:t>Agenda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87940"/>
            <a:ext cx="4595295" cy="2734666"/>
          </a:xfrm>
        </p:spPr>
        <p:txBody>
          <a:bodyPr rtlCol="0"/>
          <a:lstStyle/>
          <a:p>
            <a:pPr rtl="0"/>
            <a:r>
              <a:rPr lang="pt-BR" dirty="0"/>
              <a:t>Tópico 1: Introdução</a:t>
            </a:r>
          </a:p>
          <a:p>
            <a:pPr rtl="0"/>
            <a:r>
              <a:rPr lang="pt-BR" dirty="0"/>
              <a:t>Tópico II: Pesquisa do problema</a:t>
            </a:r>
          </a:p>
          <a:p>
            <a:pPr rtl="0"/>
            <a:r>
              <a:rPr lang="pt-BR" dirty="0"/>
              <a:t>Tópico III: Desenvolvimento</a:t>
            </a:r>
          </a:p>
          <a:p>
            <a:pPr rtl="0"/>
            <a:r>
              <a:rPr lang="pt-BR" dirty="0"/>
              <a:t>Tópico IV: Solução do problema</a:t>
            </a:r>
          </a:p>
          <a:p>
            <a:pPr rtl="0"/>
            <a:r>
              <a:rPr lang="pt-BR" dirty="0"/>
              <a:t>Tópico V: Finalização</a:t>
            </a:r>
          </a:p>
          <a:p>
            <a:pPr rtl="0"/>
            <a:endParaRPr lang="pt-BR" dirty="0"/>
          </a:p>
          <a:p>
            <a:pPr rtl="0"/>
            <a:endParaRPr lang="pt-BR" dirty="0"/>
          </a:p>
        </p:txBody>
      </p:sp>
      <p:pic>
        <p:nvPicPr>
          <p:cNvPr id="8" name="Espaço Reservado para Imagem 7" descr="Dados digitais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6909" y="1728280"/>
            <a:ext cx="3448558" cy="3448558"/>
          </a:xfrm>
        </p:spPr>
      </p:pic>
      <p:pic>
        <p:nvPicPr>
          <p:cNvPr id="10" name="Espaço Reservado para Imagem 9" descr="Pontos de dado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Espaço Reservado para Imagem 11" descr="Plano de fundo de dados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Espaço Reservado para Data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t-BR" dirty="0"/>
              <a:t>Terça-feira, 19 de novembro, 2022</a:t>
            </a:r>
          </a:p>
        </p:txBody>
      </p:sp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/>
          <a:lstStyle/>
          <a:p>
            <a:pPr rtl="0"/>
            <a:r>
              <a:rPr lang="pt-BR" dirty="0"/>
              <a:t>Proposta comercial </a:t>
            </a:r>
          </a:p>
        </p:txBody>
      </p:sp>
      <p:sp>
        <p:nvSpPr>
          <p:cNvPr id="14" name="Espaço Reservado para Data 13">
            <a:extLst>
              <a:ext uri="{FF2B5EF4-FFF2-40B4-BE49-F238E27FC236}">
                <a16:creationId xmlns:a16="http://schemas.microsoft.com/office/drawing/2014/main" id="{D236478C-E242-44E0-8357-C72C9B58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t-BR"/>
              <a:t>Terça-feira, 2 de fevereiro, 20XX</a:t>
            </a:r>
            <a:endParaRPr lang="pt-BR" dirty="0"/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BR" smtClean="0"/>
              <a:pPr rtl="0"/>
              <a:t>20</a:t>
            </a:fld>
            <a:endParaRPr lang="pt-BR"/>
          </a:p>
        </p:txBody>
      </p:sp>
      <p:sp>
        <p:nvSpPr>
          <p:cNvPr id="24" name="Espaço Reservado para Texto 8">
            <a:extLst>
              <a:ext uri="{FF2B5EF4-FFF2-40B4-BE49-F238E27FC236}">
                <a16:creationId xmlns:a16="http://schemas.microsoft.com/office/drawing/2014/main" id="{1C463AD9-0CE2-3802-0C5C-9E8C6CF38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7407" y="1938597"/>
            <a:ext cx="5437186" cy="535354"/>
          </a:xfrm>
        </p:spPr>
        <p:txBody>
          <a:bodyPr rtlCol="0"/>
          <a:lstStyle/>
          <a:p>
            <a:pPr rtl="0"/>
            <a:r>
              <a:rPr lang="pt-BR" dirty="0"/>
              <a:t>O que é?</a:t>
            </a:r>
          </a:p>
        </p:txBody>
      </p:sp>
      <p:sp>
        <p:nvSpPr>
          <p:cNvPr id="25" name="Espaço Reservado para Conteúdo 9">
            <a:extLst>
              <a:ext uri="{FF2B5EF4-FFF2-40B4-BE49-F238E27FC236}">
                <a16:creationId xmlns:a16="http://schemas.microsoft.com/office/drawing/2014/main" id="{C7A585F7-F834-FA6E-BC06-316CBB22F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79763" y="2473951"/>
            <a:ext cx="5149961" cy="2549356"/>
          </a:xfrm>
        </p:spPr>
        <p:txBody>
          <a:bodyPr rtlCol="0"/>
          <a:lstStyle/>
          <a:p>
            <a:pPr marL="485775">
              <a:lnSpc>
                <a:spcPct val="115000"/>
              </a:lnSpc>
              <a:spcAft>
                <a:spcPts val="10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é um documento essencial para consolidar um negócio e dar os primeiros passos em uma relação comercial de sucesso. Trata-se da apresentação dos seus serviços ou produtos, bem como os valores cobrados. A verdade é que uma boa proposta comercial pode fazer a diferença entre fechar ou não um negócio.</a:t>
            </a:r>
          </a:p>
        </p:txBody>
      </p:sp>
    </p:spTree>
    <p:extLst>
      <p:ext uri="{BB962C8B-B14F-4D97-AF65-F5344CB8AC3E}">
        <p14:creationId xmlns:p14="http://schemas.microsoft.com/office/powerpoint/2010/main" val="3476647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rtlCol="0"/>
          <a:lstStyle/>
          <a:p>
            <a:pPr rtl="0"/>
            <a:r>
              <a:rPr lang="pt-BR"/>
              <a:t>Resumo</a:t>
            </a:r>
          </a:p>
        </p:txBody>
      </p:sp>
      <p:pic>
        <p:nvPicPr>
          <p:cNvPr id="16" name="Espaço Reservado para Imagem 15" descr="Plano de fundo digital de pontos de dados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/>
          <a:p>
            <a:pPr rtl="0"/>
            <a:r>
              <a:rPr lang="pt-BR" sz="1800" dirty="0"/>
              <a:t>O trabalho foi de grande ensinamento…. Desenvolvemos a capacidade de entender e desenvolver as soluções empresariais de um cliente e documentar de maneira certa e principalmente </a:t>
            </a:r>
            <a:r>
              <a:rPr lang="pt-BR" sz="1800" dirty="0" err="1"/>
              <a:t>coreta</a:t>
            </a:r>
            <a:r>
              <a:rPr lang="pt-BR" sz="1800" dirty="0"/>
              <a:t> a documentação necessária.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t-BR" dirty="0"/>
              <a:t>Terça-feira, 19 de novembro, 2022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BR" smtClean="0"/>
              <a:pPr rtl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pt-BR"/>
              <a:t>Obrigado</a:t>
            </a:r>
          </a:p>
        </p:txBody>
      </p:sp>
      <p:pic>
        <p:nvPicPr>
          <p:cNvPr id="27" name="Espaço Reservado para Imagem 26" descr="Plano de fundo digital de pontos de dados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Espaço Reservado para Imagem 32" descr="Plano de fundo digital de pontos de dados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t-BR" dirty="0"/>
              <a:t>Terça-feira, 19 de novembro, 2022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BR" smtClean="0"/>
              <a:pPr rtl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pt-BR" dirty="0"/>
              <a:t>Introdução</a:t>
            </a:r>
          </a:p>
        </p:txBody>
      </p:sp>
      <p:pic>
        <p:nvPicPr>
          <p:cNvPr id="18" name="Espaço Reservado para Imagem 17" descr="Um grupo de pessoas sentadas em uma mesa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24384" y="0"/>
            <a:ext cx="3054096" cy="3776472"/>
          </a:xfrm>
        </p:spPr>
      </p:pic>
      <p:pic>
        <p:nvPicPr>
          <p:cNvPr id="20" name="Espaço Reservado para Imagem 19" descr="Plano de fundo digital de pontos de dados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Espaço Reservado para Imagem 24" descr="Tela Gráfica Digital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t-BR" dirty="0"/>
              <a:t>Terça-feira, 19 de novembro, 2022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BR" smtClean="0"/>
              <a:pPr/>
              <a:t>3</a:t>
            </a:fld>
            <a:endParaRPr lang="pt-BR"/>
          </a:p>
        </p:txBody>
      </p:sp>
      <p:pic>
        <p:nvPicPr>
          <p:cNvPr id="23" name="Espaço Reservado para Imagem 22" descr="Uma pessoa desenhando em um quadro branco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 useBgFill="1">
        <p:nvSpPr>
          <p:cNvPr id="46" name="Retângulo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pic>
        <p:nvPicPr>
          <p:cNvPr id="8" name="Espaço Reservado para Imagem 7" descr="Plano de fundo digital de pontos de dad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07950" y="-7"/>
            <a:ext cx="12192000" cy="6858000"/>
          </a:xfrm>
        </p:spPr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Empresa escolhida</a:t>
            </a: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pt-BR" kern="1200" dirty="0">
                <a:latin typeface="+mn-lt"/>
                <a:ea typeface="+mn-ea"/>
                <a:cs typeface="+mn-cs"/>
              </a:rPr>
              <a:t>Confecção de roupas(</a:t>
            </a:r>
            <a:r>
              <a:rPr lang="pt-BR" kern="1200" dirty="0" err="1">
                <a:latin typeface="+mn-lt"/>
                <a:ea typeface="+mn-ea"/>
                <a:cs typeface="+mn-cs"/>
              </a:rPr>
              <a:t>Izzor</a:t>
            </a:r>
            <a:r>
              <a:rPr lang="pt-BR" kern="1200" dirty="0"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dirty="0"/>
              <a:t>Terça-feira, 19 de novembro, 2022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t-BR" dirty="0"/>
              <a:t>Terça-feira, 19 de novembro, 2022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241319E-2CD1-1367-C2AF-7494568D8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a empresa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8902FE1-9639-063A-8731-4264CC7FD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dirty="0">
                <a:latin typeface="Arial" panose="020B0604020202020204" pitchFamily="34" charset="0"/>
                <a:ea typeface="Calibri" panose="020F0502020204030204" pitchFamily="34" charset="0"/>
              </a:rPr>
              <a:t>A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empresa foi fundada no ano de 2020, com foco no mercado de comercio varejista de artigos de vestuário e acessórios.</a:t>
            </a:r>
          </a:p>
          <a:p>
            <a:r>
              <a:rPr lang="pt-BR" sz="1800" dirty="0">
                <a:latin typeface="Arial" panose="020B0604020202020204" pitchFamily="34" charset="0"/>
                <a:ea typeface="Calibri" panose="020F0502020204030204" pitchFamily="34" charset="0"/>
              </a:rPr>
              <a:t>A empresa se l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ocaliza na cidade de Franca e foi fundada por John Michel Mundel.</a:t>
            </a:r>
          </a:p>
          <a:p>
            <a:r>
              <a:rPr lang="pt-BR" dirty="0"/>
              <a:t>Missão: Entregar produtos de qualidade a preços acessíveis.</a:t>
            </a:r>
          </a:p>
          <a:p>
            <a:r>
              <a:rPr lang="pt-BR" dirty="0"/>
              <a:t>Visão: Ser referencia de mercado.</a:t>
            </a:r>
          </a:p>
          <a:p>
            <a:r>
              <a:rPr lang="pt-BR" dirty="0"/>
              <a:t>Valores: Dedicação com a qualidade e melhoramento pessoal.</a:t>
            </a:r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Data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t-BR" dirty="0"/>
              <a:t>Terça-feira, 19 de novembro, 2022</a:t>
            </a:r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01E3776-A016-AA6D-9246-F4667A80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projeto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85E17C3-BEF9-246D-0208-E64DF30C4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dirty="0">
                <a:latin typeface="Arial" panose="020B0604020202020204" pitchFamily="34" charset="0"/>
                <a:ea typeface="Calibri" panose="020F0502020204030204" pitchFamily="34" charset="0"/>
              </a:rPr>
              <a:t>A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missão definida foi resolver um problema relacionado a gestão estoque de produtos semi-acabados em uma indústria de confecção de roupas.</a:t>
            </a:r>
          </a:p>
          <a:p>
            <a:r>
              <a:rPr lang="pt-BR" sz="1800" dirty="0">
                <a:latin typeface="Arial" panose="020B0604020202020204" pitchFamily="34" charset="0"/>
                <a:ea typeface="Calibri" panose="020F0502020204030204" pitchFamily="34" charset="0"/>
              </a:rPr>
              <a:t>A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popularização de vendas por meios digitais cresceu significativamente e em grande escala e como consequência, gerou uma necessidade das indústrias de confecção se adaptarem ao armazenamento de produtos semi-acabados e produção dos produtos sob demanda.</a:t>
            </a:r>
          </a:p>
          <a:p>
            <a:r>
              <a:rPr lang="pt-BR" sz="1800" dirty="0">
                <a:latin typeface="Arial" panose="020B0604020202020204" pitchFamily="34" charset="0"/>
                <a:ea typeface="Calibri" panose="020F0502020204030204" pitchFamily="34" charset="0"/>
              </a:rPr>
              <a:t>Foi buscado durante todo o projeto a m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elhora no rendimento da produção e maior controle dos produtos do cliente.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rtlCol="0">
            <a:normAutofit/>
          </a:bodyPr>
          <a:lstStyle/>
          <a:p>
            <a:pPr rtl="0"/>
            <a:r>
              <a:rPr lang="pt-BR"/>
              <a:t>A maneira de começar é para de falar e começar a fazer.</a:t>
            </a:r>
          </a:p>
        </p:txBody>
      </p:sp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/>
          <a:lstStyle/>
          <a:p>
            <a:pPr rtl="0"/>
            <a:r>
              <a:rPr lang="pt-BR"/>
              <a:t>Walt Disney</a:t>
            </a:r>
          </a:p>
          <a:p>
            <a:pPr rtl="0"/>
            <a:endParaRPr lang="pt-BR" dirty="0"/>
          </a:p>
        </p:txBody>
      </p:sp>
      <p:pic>
        <p:nvPicPr>
          <p:cNvPr id="18" name="Espaço Reservado para Imagem 17" descr="Uma pessoa desenhando em um quadro branco">
            <a:extLst>
              <a:ext uri="{FF2B5EF4-FFF2-40B4-BE49-F238E27FC236}">
                <a16:creationId xmlns:a16="http://schemas.microsoft.com/office/drawing/2014/main" id="{301557C2-9072-409B-88EC-E8577CEFCA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5809" y="656633"/>
            <a:ext cx="5132388" cy="5132388"/>
          </a:xfrm>
        </p:spPr>
      </p:pic>
      <p:sp>
        <p:nvSpPr>
          <p:cNvPr id="19" name="Espaço Reservado para Data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t-BR" dirty="0"/>
              <a:t>Terça-feira, 19 de novembro, 2022</a:t>
            </a:r>
          </a:p>
        </p:txBody>
      </p:sp>
      <p:sp>
        <p:nvSpPr>
          <p:cNvPr id="21" name="Espaço Reservado para o Número do Slide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0"/>
            <a:ext cx="8281987" cy="1253041"/>
          </a:xfrm>
        </p:spPr>
        <p:txBody>
          <a:bodyPr rtlCol="0"/>
          <a:lstStyle/>
          <a:p>
            <a:pPr rtl="0"/>
            <a:r>
              <a:rPr lang="pt-BR"/>
              <a:t>Equipe</a:t>
            </a:r>
          </a:p>
        </p:txBody>
      </p:sp>
      <p:pic>
        <p:nvPicPr>
          <p:cNvPr id="40" name="Espaço Reservado para Imagem 39" descr="Homem com barba sorrindo">
            <a:extLst>
              <a:ext uri="{FF2B5EF4-FFF2-40B4-BE49-F238E27FC236}">
                <a16:creationId xmlns:a16="http://schemas.microsoft.com/office/drawing/2014/main" id="{76B2FC80-9F3B-46D8-94D9-882D90A858F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5568" y="1990724"/>
            <a:ext cx="1691640" cy="1435608"/>
          </a:xfrm>
        </p:spPr>
      </p:pic>
      <p:sp>
        <p:nvSpPr>
          <p:cNvPr id="41" name="Espaço Reservado para Texto 40">
            <a:extLst>
              <a:ext uri="{FF2B5EF4-FFF2-40B4-BE49-F238E27FC236}">
                <a16:creationId xmlns:a16="http://schemas.microsoft.com/office/drawing/2014/main" id="{91181F6D-A54F-4289-8C36-80ECE3B2C8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5130" y="3781425"/>
            <a:ext cx="2865179" cy="365760"/>
          </a:xfrm>
        </p:spPr>
        <p:txBody>
          <a:bodyPr rtlCol="0"/>
          <a:lstStyle/>
          <a:p>
            <a:pPr rtl="0"/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Luís Eduardo de Campos </a:t>
            </a:r>
            <a:endParaRPr lang="pt-BR" dirty="0"/>
          </a:p>
        </p:txBody>
      </p:sp>
      <p:sp>
        <p:nvSpPr>
          <p:cNvPr id="15" name="Subtítulo 14">
            <a:extLst>
              <a:ext uri="{FF2B5EF4-FFF2-40B4-BE49-F238E27FC236}">
                <a16:creationId xmlns:a16="http://schemas.microsoft.com/office/drawing/2014/main" id="{84D39D81-9726-4BD7-BDC0-FA0B2AD0D2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38904" y="4197559"/>
            <a:ext cx="779612" cy="365760"/>
          </a:xfrm>
        </p:spPr>
        <p:txBody>
          <a:bodyPr rtlCol="0"/>
          <a:lstStyle/>
          <a:p>
            <a:pPr rtl="0"/>
            <a:r>
              <a:rPr lang="pt-BR" dirty="0"/>
              <a:t>Gerente</a:t>
            </a:r>
          </a:p>
        </p:txBody>
      </p:sp>
      <p:sp>
        <p:nvSpPr>
          <p:cNvPr id="43" name="Espaço Reservado para Texto 42">
            <a:extLst>
              <a:ext uri="{FF2B5EF4-FFF2-40B4-BE49-F238E27FC236}">
                <a16:creationId xmlns:a16="http://schemas.microsoft.com/office/drawing/2014/main" id="{E4387CED-5FBE-4AFF-B64D-975B5574F1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09211" y="3824307"/>
            <a:ext cx="3252765" cy="365760"/>
          </a:xfrm>
        </p:spPr>
        <p:txBody>
          <a:bodyPr rtlCol="0"/>
          <a:lstStyle/>
          <a:p>
            <a:pPr rtl="0"/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Thomas Henrique Souza </a:t>
            </a:r>
            <a:endParaRPr lang="pt-BR" dirty="0"/>
          </a:p>
        </p:txBody>
      </p:sp>
      <p:sp>
        <p:nvSpPr>
          <p:cNvPr id="45" name="Espaço Reservado para Texto 44">
            <a:extLst>
              <a:ext uri="{FF2B5EF4-FFF2-40B4-BE49-F238E27FC236}">
                <a16:creationId xmlns:a16="http://schemas.microsoft.com/office/drawing/2014/main" id="{FE5CD03B-066A-46AF-8FB8-E8A78074AB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23854" y="3820190"/>
            <a:ext cx="2167884" cy="365760"/>
          </a:xfrm>
        </p:spPr>
        <p:txBody>
          <a:bodyPr rtlCol="0"/>
          <a:lstStyle/>
          <a:p>
            <a:pPr rtl="0"/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João Victor </a:t>
            </a:r>
            <a:r>
              <a:rPr lang="pt-BR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Mundel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lang="pt-BR" dirty="0"/>
          </a:p>
        </p:txBody>
      </p:sp>
      <p:sp>
        <p:nvSpPr>
          <p:cNvPr id="47" name="Espaço Reservado para Texto 46">
            <a:extLst>
              <a:ext uri="{FF2B5EF4-FFF2-40B4-BE49-F238E27FC236}">
                <a16:creationId xmlns:a16="http://schemas.microsoft.com/office/drawing/2014/main" id="{F4640D91-CB97-4FCC-8FEF-F4B22B844D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51944" y="3788687"/>
            <a:ext cx="2758888" cy="365760"/>
          </a:xfrm>
        </p:spPr>
        <p:txBody>
          <a:bodyPr rtlCol="0"/>
          <a:lstStyle/>
          <a:p>
            <a:pPr rtl="0"/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Guilherme </a:t>
            </a:r>
            <a:r>
              <a:rPr lang="pt-BR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Dilio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de Souza </a:t>
            </a:r>
            <a:endParaRPr lang="pt-BR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5F69D6A-822D-4DB9-A2CC-D9106F1F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t-BR" dirty="0"/>
              <a:t>Terça-feira, 19 de novembro, 2022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BR" smtClean="0"/>
              <a:pPr/>
              <a:t>8</a:t>
            </a:fld>
            <a:endParaRPr lang="pt-BR"/>
          </a:p>
        </p:txBody>
      </p:sp>
      <p:pic>
        <p:nvPicPr>
          <p:cNvPr id="14" name="Espaço Reservado para Imagem 13" descr="Pessoa de óculos e chapéu&#10;&#10;Descrição gerada automaticamente">
            <a:extLst>
              <a:ext uri="{FF2B5EF4-FFF2-40B4-BE49-F238E27FC236}">
                <a16:creationId xmlns:a16="http://schemas.microsoft.com/office/drawing/2014/main" id="{FAF1D2FF-FC18-3D4D-D6EC-1581E6D19F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7559" b="7559"/>
          <a:stretch>
            <a:fillRect/>
          </a:stretch>
        </p:blipFill>
        <p:spPr>
          <a:xfrm>
            <a:off x="6620656" y="1990724"/>
            <a:ext cx="1691640" cy="1435608"/>
          </a:xfrm>
        </p:spPr>
      </p:pic>
      <p:pic>
        <p:nvPicPr>
          <p:cNvPr id="20" name="Espaço Reservado para Imagem 19" descr="Menino de chapéu preto na cabeça&#10;&#10;Descrição gerada automaticamente">
            <a:extLst>
              <a:ext uri="{FF2B5EF4-FFF2-40B4-BE49-F238E27FC236}">
                <a16:creationId xmlns:a16="http://schemas.microsoft.com/office/drawing/2014/main" id="{8B06A0A7-987C-15DC-276E-F239A6274F7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7559" b="7559"/>
          <a:stretch>
            <a:fillRect/>
          </a:stretch>
        </p:blipFill>
        <p:spPr>
          <a:xfrm>
            <a:off x="1111899" y="1990724"/>
            <a:ext cx="1691640" cy="1435608"/>
          </a:xfrm>
        </p:spPr>
      </p:pic>
      <p:pic>
        <p:nvPicPr>
          <p:cNvPr id="24" name="Espaço Reservado para Imagem 23" descr="Pessoa posando para foto&#10;&#10;Descrição gerada automaticamente">
            <a:extLst>
              <a:ext uri="{FF2B5EF4-FFF2-40B4-BE49-F238E27FC236}">
                <a16:creationId xmlns:a16="http://schemas.microsoft.com/office/drawing/2014/main" id="{0478C425-E9C1-1C92-2E88-08B86D1104C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 t="7559" b="75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pt-BR" dirty="0"/>
              <a:t>Linha do tempo</a:t>
            </a:r>
          </a:p>
        </p:txBody>
      </p:sp>
      <p:graphicFrame>
        <p:nvGraphicFramePr>
          <p:cNvPr id="4" name="Espaço Reservado para Conteúdo 3" descr="Espaço reservado para Smart Art da linha do tempo ">
            <a:extLst>
              <a:ext uri="{FF2B5EF4-FFF2-40B4-BE49-F238E27FC236}">
                <a16:creationId xmlns:a16="http://schemas.microsoft.com/office/drawing/2014/main" id="{93897051-DA8D-4072-A594-51769F8D5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9787512"/>
              </p:ext>
            </p:extLst>
          </p:nvPr>
        </p:nvGraphicFramePr>
        <p:xfrm>
          <a:off x="550863" y="2112963"/>
          <a:ext cx="11090275" cy="3979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1FCAF0A-629F-4EC6-B3E6-563ED999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t-BR" dirty="0"/>
              <a:t>Terça-feira, 19 de novembro, 2022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352.tgt.Office_50300831_TF33713516_Win32_OJ112196127" id="{5B02CB13-25F9-43E9-A3EC-2B08C0871AF2}" vid="{20DE5CB8-F2DD-40E1-8F79-272B0808BA13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4BFE6C7D1CF408CA68F35FC28CB0C" ma:contentTypeVersion="9" ma:contentTypeDescription="Create a new document." ma:contentTypeScope="" ma:versionID="68e9d561248b869b8557475076540525">
  <xsd:schema xmlns:xsd="http://www.w3.org/2001/XMLSchema" xmlns:xs="http://www.w3.org/2001/XMLSchema" xmlns:p="http://schemas.microsoft.com/office/2006/metadata/properties" xmlns:ns3="a0ccffd1-90b2-4e4a-91f8-1593d8dffba2" xmlns:ns4="99e6ab0c-4127-4fe4-94cf-d0233673e843" targetNamespace="http://schemas.microsoft.com/office/2006/metadata/properties" ma:root="true" ma:fieldsID="819d338c66f52d38cd8c5581e340074d" ns3:_="" ns4:_="">
    <xsd:import namespace="a0ccffd1-90b2-4e4a-91f8-1593d8dffba2"/>
    <xsd:import namespace="99e6ab0c-4127-4fe4-94cf-d0233673e84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ccffd1-90b2-4e4a-91f8-1593d8dffb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e6ab0c-4127-4fe4-94cf-d0233673e84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a0ccffd1-90b2-4e4a-91f8-1593d8dffba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375413-3C8B-43DA-9DE2-371F0354B2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ccffd1-90b2-4e4a-91f8-1593d8dffba2"/>
    <ds:schemaRef ds:uri="99e6ab0c-4127-4fe4-94cf-d0233673e8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99e6ab0c-4127-4fe4-94cf-d0233673e843"/>
    <ds:schemaRef ds:uri="a0ccffd1-90b2-4e4a-91f8-1593d8dffba2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{273F6C6B-ACDB-4695-8A45-FD8808B6A33B}tf33713516_win32</Template>
  <TotalTime>173</TotalTime>
  <Words>1576</Words>
  <Application>Microsoft Office PowerPoint</Application>
  <PresentationFormat>Widescreen</PresentationFormat>
  <Paragraphs>706</Paragraphs>
  <Slides>22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Arial</vt:lpstr>
      <vt:lpstr>Calibri</vt:lpstr>
      <vt:lpstr>Gill Sans MT</vt:lpstr>
      <vt:lpstr>Symbol</vt:lpstr>
      <vt:lpstr>Times New Roman</vt:lpstr>
      <vt:lpstr>Walbaum Display</vt:lpstr>
      <vt:lpstr>3DFloatVTI</vt:lpstr>
      <vt:lpstr>A TDIC como ferramenta para a gestão do estoque e vendas de uma indústria de confecção de roupas.</vt:lpstr>
      <vt:lpstr>Agenda</vt:lpstr>
      <vt:lpstr>Introdução</vt:lpstr>
      <vt:lpstr>Empresa escolhida</vt:lpstr>
      <vt:lpstr>Sobre a empresa</vt:lpstr>
      <vt:lpstr>Objetivos do projeto</vt:lpstr>
      <vt:lpstr>A maneira de começar é para de falar e começar a fazer.</vt:lpstr>
      <vt:lpstr>Equipe</vt:lpstr>
      <vt:lpstr>Linha do tempo</vt:lpstr>
      <vt:lpstr>Estrutura analítica de projeto(EAP)</vt:lpstr>
      <vt:lpstr>Termo de abertura de projeto(TAP)</vt:lpstr>
      <vt:lpstr>BPMN</vt:lpstr>
      <vt:lpstr>Documentação de requisitos</vt:lpstr>
      <vt:lpstr>Diagrama de caso de uso</vt:lpstr>
      <vt:lpstr>Diagramas</vt:lpstr>
      <vt:lpstr>Prototipação de telas</vt:lpstr>
      <vt:lpstr>Matriz de rastreabilidade  </vt:lpstr>
      <vt:lpstr>Documentação de portabilidade</vt:lpstr>
      <vt:lpstr>Metricas</vt:lpstr>
      <vt:lpstr>Proposta comercial </vt:lpstr>
      <vt:lpstr>Resumo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TDIC como ferramenta para a gestão do estoque e vendas de uma indústria de confecção de roupas.</dc:title>
  <dc:creator>GUILHERME DILIO DE SOUZA</dc:creator>
  <cp:lastModifiedBy>Monitor Laboratório 2</cp:lastModifiedBy>
  <cp:revision>2</cp:revision>
  <dcterms:created xsi:type="dcterms:W3CDTF">2022-11-21T21:42:26Z</dcterms:created>
  <dcterms:modified xsi:type="dcterms:W3CDTF">2022-11-22T01:03:01Z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0x0101002B84BFE6C7D1CF408CA68F35FC28CB0C</vt:lpwstr>
  </property>
</Properties>
</file>